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slideLayouts/slideLayout4.xml" ContentType="application/vnd.openxmlformats-officedocument.presentationml.slideLayout+xml"/>
  <Override PartName="/ppt/theme/theme3.xml" ContentType="application/vnd.openxmlformats-officedocument.theme+xml"/>
  <Override PartName="/ppt/slideLayouts/slideLayout5.xml" ContentType="application/vnd.openxmlformats-officedocument.presentationml.slideLayout+xml"/>
  <Override PartName="/ppt/theme/theme4.xml" ContentType="application/vnd.openxmlformats-officedocument.theme+xml"/>
  <Override PartName="/ppt/slideLayouts/slideLayout6.xml" ContentType="application/vnd.openxmlformats-officedocument.presentationml.slideLayout+xml"/>
  <Override PartName="/ppt/theme/theme5.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6.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7.xml" ContentType="application/vnd.openxmlformats-officedocument.theme+xml"/>
  <Override PartName="/ppt/slideLayouts/slideLayout11.xml" ContentType="application/vnd.openxmlformats-officedocument.presentationml.slideLayout+xml"/>
  <Override PartName="/ppt/theme/theme8.xml" ContentType="application/vnd.openxmlformats-officedocument.theme+xml"/>
  <Override PartName="/ppt/slideLayouts/slideLayout12.xml" ContentType="application/vnd.openxmlformats-officedocument.presentationml.slideLayout+xml"/>
  <Override PartName="/ppt/theme/theme9.xml" ContentType="application/vnd.openxmlformats-officedocument.theme+xml"/>
  <Override PartName="/ppt/slideLayouts/slideLayout13.xml" ContentType="application/vnd.openxmlformats-officedocument.presentationml.slideLayout+xml"/>
  <Override PartName="/ppt/theme/theme10.xml" ContentType="application/vnd.openxmlformats-officedocument.theme+xml"/>
  <Override PartName="/ppt/slideLayouts/slideLayout14.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50" r:id="rId2"/>
    <p:sldMasterId id="2147483652" r:id="rId3"/>
    <p:sldMasterId id="2147483654" r:id="rId4"/>
    <p:sldMasterId id="2147483656" r:id="rId5"/>
    <p:sldMasterId id="2147483662" r:id="rId6"/>
    <p:sldMasterId id="2147483664" r:id="rId7"/>
    <p:sldMasterId id="2147483666" r:id="rId8"/>
    <p:sldMasterId id="2147483668" r:id="rId9"/>
    <p:sldMasterId id="2147483658" r:id="rId10"/>
    <p:sldMasterId id="2147483660" r:id="rId11"/>
  </p:sldMasterIdLst>
  <p:notesMasterIdLst>
    <p:notesMasterId r:id="rId46"/>
  </p:notesMasterIdLst>
  <p:sldIdLst>
    <p:sldId id="258" r:id="rId12"/>
    <p:sldId id="265" r:id="rId13"/>
    <p:sldId id="398" r:id="rId14"/>
    <p:sldId id="348" r:id="rId15"/>
    <p:sldId id="530" r:id="rId16"/>
    <p:sldId id="355" r:id="rId17"/>
    <p:sldId id="449" r:id="rId18"/>
    <p:sldId id="453" r:id="rId19"/>
    <p:sldId id="326" r:id="rId20"/>
    <p:sldId id="536" r:id="rId21"/>
    <p:sldId id="450" r:id="rId22"/>
    <p:sldId id="452" r:id="rId23"/>
    <p:sldId id="451" r:id="rId24"/>
    <p:sldId id="275" r:id="rId25"/>
    <p:sldId id="458" r:id="rId26"/>
    <p:sldId id="459" r:id="rId27"/>
    <p:sldId id="491" r:id="rId28"/>
    <p:sldId id="492" r:id="rId29"/>
    <p:sldId id="497" r:id="rId30"/>
    <p:sldId id="498" r:id="rId31"/>
    <p:sldId id="500" r:id="rId32"/>
    <p:sldId id="502" r:id="rId33"/>
    <p:sldId id="503" r:id="rId34"/>
    <p:sldId id="506" r:id="rId35"/>
    <p:sldId id="508" r:id="rId36"/>
    <p:sldId id="384" r:id="rId37"/>
    <p:sldId id="515" r:id="rId38"/>
    <p:sldId id="516" r:id="rId39"/>
    <p:sldId id="521" r:id="rId40"/>
    <p:sldId id="514" r:id="rId41"/>
    <p:sldId id="522" r:id="rId42"/>
    <p:sldId id="517" r:id="rId43"/>
    <p:sldId id="524" r:id="rId44"/>
    <p:sldId id="538"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433E5B99-217D-FA49-B3A3-C84FBB1AE18D}">
          <p14:sldIdLst>
            <p14:sldId id="258"/>
            <p14:sldId id="265"/>
            <p14:sldId id="398"/>
            <p14:sldId id="348"/>
            <p14:sldId id="530"/>
            <p14:sldId id="355"/>
            <p14:sldId id="449"/>
            <p14:sldId id="453"/>
            <p14:sldId id="326"/>
            <p14:sldId id="536"/>
            <p14:sldId id="450"/>
            <p14:sldId id="452"/>
            <p14:sldId id="451"/>
            <p14:sldId id="275"/>
            <p14:sldId id="458"/>
            <p14:sldId id="459"/>
            <p14:sldId id="491"/>
            <p14:sldId id="492"/>
            <p14:sldId id="497"/>
            <p14:sldId id="498"/>
            <p14:sldId id="500"/>
            <p14:sldId id="502"/>
            <p14:sldId id="503"/>
            <p14:sldId id="506"/>
            <p14:sldId id="508"/>
            <p14:sldId id="384"/>
            <p14:sldId id="515"/>
            <p14:sldId id="516"/>
            <p14:sldId id="521"/>
            <p14:sldId id="514"/>
            <p14:sldId id="522"/>
            <p14:sldId id="517"/>
            <p14:sldId id="524"/>
            <p14:sldId id="538"/>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2FF"/>
    <a:srgbClr val="00264C"/>
    <a:srgbClr val="00274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115"/>
    <p:restoredTop sz="94610"/>
  </p:normalViewPr>
  <p:slideViewPr>
    <p:cSldViewPr snapToGrid="0" snapToObjects="1">
      <p:cViewPr varScale="1">
        <p:scale>
          <a:sx n="111" d="100"/>
          <a:sy n="111" d="100"/>
        </p:scale>
        <p:origin x="504" y="2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5.xml"/><Relationship Id="rId29" Type="http://schemas.openxmlformats.org/officeDocument/2006/relationships/slide" Target="slides/slide18.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 Type="http://schemas.openxmlformats.org/officeDocument/2006/relationships/slideMaster" Target="slideMasters/slideMaster5.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theme" Target="theme/theme1.xml"/><Relationship Id="rId10" Type="http://schemas.openxmlformats.org/officeDocument/2006/relationships/slideMaster" Target="slideMasters/slideMaster10.xml"/><Relationship Id="rId19" Type="http://schemas.openxmlformats.org/officeDocument/2006/relationships/slide" Target="slides/slide8.xml"/><Relationship Id="rId31" Type="http://schemas.openxmlformats.org/officeDocument/2006/relationships/slide" Target="slides/slide20.xml"/><Relationship Id="rId44" Type="http://schemas.openxmlformats.org/officeDocument/2006/relationships/slide" Target="slides/slide33.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viewProps" Target="viewProps.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notesMaster" Target="notesMasters/notesMaster1.xml"/><Relationship Id="rId20" Type="http://schemas.openxmlformats.org/officeDocument/2006/relationships/slide" Target="slides/slide9.xml"/><Relationship Id="rId41" Type="http://schemas.openxmlformats.org/officeDocument/2006/relationships/slide" Target="slides/slide30.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862BD75-401E-6C48-A36B-8AFC55BF3AEC}" type="datetimeFigureOut">
              <a:rPr lang="en-US" smtClean="0"/>
              <a:t>1/30/26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32B4F43-424B-A449-8F22-26C9E37B671A}" type="slidenum">
              <a:rPr lang="en-US" smtClean="0"/>
              <a:t>‹#›</a:t>
            </a:fld>
            <a:endParaRPr lang="en-US"/>
          </a:p>
        </p:txBody>
      </p:sp>
    </p:spTree>
    <p:extLst>
      <p:ext uri="{BB962C8B-B14F-4D97-AF65-F5344CB8AC3E}">
        <p14:creationId xmlns:p14="http://schemas.microsoft.com/office/powerpoint/2010/main" val="33713402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2B4F43-424B-A449-8F22-26C9E37B671A}" type="slidenum">
              <a:rPr lang="en-US" smtClean="0"/>
              <a:t>1</a:t>
            </a:fld>
            <a:endParaRPr lang="en-US"/>
          </a:p>
        </p:txBody>
      </p:sp>
    </p:spTree>
    <p:extLst>
      <p:ext uri="{BB962C8B-B14F-4D97-AF65-F5344CB8AC3E}">
        <p14:creationId xmlns:p14="http://schemas.microsoft.com/office/powerpoint/2010/main" val="27932499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F9F01A-8F18-5A68-34BB-DA68D8055D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355E57-8B13-1DF1-24EE-984180740105}"/>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BDC48E4C-4F52-B2D9-CEE6-EB466BD1489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638548F-979F-35F4-1E22-99F2B12D9307}"/>
              </a:ext>
            </a:extLst>
          </p:cNvPr>
          <p:cNvSpPr>
            <a:spLocks noGrp="1"/>
          </p:cNvSpPr>
          <p:nvPr>
            <p:ph type="sldNum" sz="quarter" idx="5"/>
          </p:nvPr>
        </p:nvSpPr>
        <p:spPr/>
        <p:txBody>
          <a:bodyPr/>
          <a:lstStyle/>
          <a:p>
            <a:fld id="{432B4F43-424B-A449-8F22-26C9E37B671A}" type="slidenum">
              <a:rPr lang="en-US" smtClean="0"/>
              <a:t>33</a:t>
            </a:fld>
            <a:endParaRPr lang="en-US"/>
          </a:p>
        </p:txBody>
      </p:sp>
    </p:spTree>
    <p:extLst>
      <p:ext uri="{BB962C8B-B14F-4D97-AF65-F5344CB8AC3E}">
        <p14:creationId xmlns:p14="http://schemas.microsoft.com/office/powerpoint/2010/main" val="17994819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D4801D-63C8-035E-B0FF-DB3CFDAA387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9FFD08-CB8E-372F-3252-A346E0EE753D}"/>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15C63AAF-52D8-0B0E-8B49-5118B403EC9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9B7D044-5357-1BDE-8159-F2F676E9D79C}"/>
              </a:ext>
            </a:extLst>
          </p:cNvPr>
          <p:cNvSpPr>
            <a:spLocks noGrp="1"/>
          </p:cNvSpPr>
          <p:nvPr>
            <p:ph type="sldNum" sz="quarter" idx="5"/>
          </p:nvPr>
        </p:nvSpPr>
        <p:spPr/>
        <p:txBody>
          <a:bodyPr/>
          <a:lstStyle/>
          <a:p>
            <a:fld id="{432B4F43-424B-A449-8F22-26C9E37B671A}" type="slidenum">
              <a:rPr lang="en-US" smtClean="0"/>
              <a:t>34</a:t>
            </a:fld>
            <a:endParaRPr lang="en-US"/>
          </a:p>
        </p:txBody>
      </p:sp>
    </p:spTree>
    <p:extLst>
      <p:ext uri="{BB962C8B-B14F-4D97-AF65-F5344CB8AC3E}">
        <p14:creationId xmlns:p14="http://schemas.microsoft.com/office/powerpoint/2010/main" val="23933740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9BB4BA-5E23-DC21-302D-BD01D50FDAF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6864345-5DF5-37DB-0CE6-293CE00CDD9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5E9EF17-A04A-BBAC-AF59-AE8C1F580D5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39CE8B8-60FE-A3D2-EABA-A52BC832C682}"/>
              </a:ext>
            </a:extLst>
          </p:cNvPr>
          <p:cNvSpPr>
            <a:spLocks noGrp="1"/>
          </p:cNvSpPr>
          <p:nvPr>
            <p:ph type="sldNum" sz="quarter" idx="5"/>
          </p:nvPr>
        </p:nvSpPr>
        <p:spPr/>
        <p:txBody>
          <a:bodyPr/>
          <a:lstStyle/>
          <a:p>
            <a:fld id="{432B4F43-424B-A449-8F22-26C9E37B671A}" type="slidenum">
              <a:rPr lang="en-US" smtClean="0"/>
              <a:t>7</a:t>
            </a:fld>
            <a:endParaRPr lang="en-US"/>
          </a:p>
        </p:txBody>
      </p:sp>
    </p:spTree>
    <p:extLst>
      <p:ext uri="{BB962C8B-B14F-4D97-AF65-F5344CB8AC3E}">
        <p14:creationId xmlns:p14="http://schemas.microsoft.com/office/powerpoint/2010/main" val="12971929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239CCD-A8D0-3D10-046C-46641FC06C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2AD17E-4C98-950D-E27F-C40972C951B5}"/>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66CF8363-FCF9-25C5-72AE-443901CC18A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12DCD5B-B4E8-CB52-15DC-6CA2F81A18FE}"/>
              </a:ext>
            </a:extLst>
          </p:cNvPr>
          <p:cNvSpPr>
            <a:spLocks noGrp="1"/>
          </p:cNvSpPr>
          <p:nvPr>
            <p:ph type="sldNum" sz="quarter" idx="5"/>
          </p:nvPr>
        </p:nvSpPr>
        <p:spPr/>
        <p:txBody>
          <a:bodyPr/>
          <a:lstStyle/>
          <a:p>
            <a:fld id="{432B4F43-424B-A449-8F22-26C9E37B671A}" type="slidenum">
              <a:rPr lang="en-US" smtClean="0"/>
              <a:t>25</a:t>
            </a:fld>
            <a:endParaRPr lang="en-US"/>
          </a:p>
        </p:txBody>
      </p:sp>
    </p:spTree>
    <p:extLst>
      <p:ext uri="{BB962C8B-B14F-4D97-AF65-F5344CB8AC3E}">
        <p14:creationId xmlns:p14="http://schemas.microsoft.com/office/powerpoint/2010/main" val="3832001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BF7549-6926-828D-5F32-777C99064C8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C35D155-3AE3-CED5-FDD3-3CD1B25836F7}"/>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337425F2-23AC-D109-9D81-4B9051CFED7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C46B8D4-5691-0810-0745-6F357C44EB31}"/>
              </a:ext>
            </a:extLst>
          </p:cNvPr>
          <p:cNvSpPr>
            <a:spLocks noGrp="1"/>
          </p:cNvSpPr>
          <p:nvPr>
            <p:ph type="sldNum" sz="quarter" idx="5"/>
          </p:nvPr>
        </p:nvSpPr>
        <p:spPr/>
        <p:txBody>
          <a:bodyPr/>
          <a:lstStyle/>
          <a:p>
            <a:fld id="{432B4F43-424B-A449-8F22-26C9E37B671A}" type="slidenum">
              <a:rPr lang="en-US" smtClean="0"/>
              <a:t>27</a:t>
            </a:fld>
            <a:endParaRPr lang="en-US"/>
          </a:p>
        </p:txBody>
      </p:sp>
    </p:spTree>
    <p:extLst>
      <p:ext uri="{BB962C8B-B14F-4D97-AF65-F5344CB8AC3E}">
        <p14:creationId xmlns:p14="http://schemas.microsoft.com/office/powerpoint/2010/main" val="14664760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0B748D-0C1C-39E1-79D0-9716653297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2281FC1-5CC3-6F7C-28D4-E1ED1D47D512}"/>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7BF59BA0-2EDE-A48B-4ED3-D0531C49D37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D0130EF-481C-8531-9C36-2D20BBA2B4C0}"/>
              </a:ext>
            </a:extLst>
          </p:cNvPr>
          <p:cNvSpPr>
            <a:spLocks noGrp="1"/>
          </p:cNvSpPr>
          <p:nvPr>
            <p:ph type="sldNum" sz="quarter" idx="5"/>
          </p:nvPr>
        </p:nvSpPr>
        <p:spPr/>
        <p:txBody>
          <a:bodyPr/>
          <a:lstStyle/>
          <a:p>
            <a:fld id="{432B4F43-424B-A449-8F22-26C9E37B671A}" type="slidenum">
              <a:rPr lang="en-US" smtClean="0"/>
              <a:t>28</a:t>
            </a:fld>
            <a:endParaRPr lang="en-US"/>
          </a:p>
        </p:txBody>
      </p:sp>
    </p:spTree>
    <p:extLst>
      <p:ext uri="{BB962C8B-B14F-4D97-AF65-F5344CB8AC3E}">
        <p14:creationId xmlns:p14="http://schemas.microsoft.com/office/powerpoint/2010/main" val="15302184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32F6FB-2CDC-0430-2099-F4D6D4C35A7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5CA9CE-99D0-89CB-FAD1-B37ADF103602}"/>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2BBA716E-C02F-AF9A-F8E6-2E5858EA81F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ACEBCD9-934C-7C15-EDE7-0C9C5C8D3BD0}"/>
              </a:ext>
            </a:extLst>
          </p:cNvPr>
          <p:cNvSpPr>
            <a:spLocks noGrp="1"/>
          </p:cNvSpPr>
          <p:nvPr>
            <p:ph type="sldNum" sz="quarter" idx="5"/>
          </p:nvPr>
        </p:nvSpPr>
        <p:spPr/>
        <p:txBody>
          <a:bodyPr/>
          <a:lstStyle/>
          <a:p>
            <a:fld id="{432B4F43-424B-A449-8F22-26C9E37B671A}" type="slidenum">
              <a:rPr lang="en-US" smtClean="0"/>
              <a:t>29</a:t>
            </a:fld>
            <a:endParaRPr lang="en-US"/>
          </a:p>
        </p:txBody>
      </p:sp>
    </p:spTree>
    <p:extLst>
      <p:ext uri="{BB962C8B-B14F-4D97-AF65-F5344CB8AC3E}">
        <p14:creationId xmlns:p14="http://schemas.microsoft.com/office/powerpoint/2010/main" val="4566060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8E0CA7-58CD-291C-9A14-D849CC80B29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5CBE2F3-67CE-0E65-39A5-CADD143F5F2F}"/>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B0F19B4E-C479-2B51-5ABD-0AD71C6B727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7B82E4B-5FC6-9A15-D928-F7A46697DCC3}"/>
              </a:ext>
            </a:extLst>
          </p:cNvPr>
          <p:cNvSpPr>
            <a:spLocks noGrp="1"/>
          </p:cNvSpPr>
          <p:nvPr>
            <p:ph type="sldNum" sz="quarter" idx="5"/>
          </p:nvPr>
        </p:nvSpPr>
        <p:spPr/>
        <p:txBody>
          <a:bodyPr/>
          <a:lstStyle/>
          <a:p>
            <a:fld id="{432B4F43-424B-A449-8F22-26C9E37B671A}" type="slidenum">
              <a:rPr lang="en-US" smtClean="0"/>
              <a:t>30</a:t>
            </a:fld>
            <a:endParaRPr lang="en-US"/>
          </a:p>
        </p:txBody>
      </p:sp>
    </p:spTree>
    <p:extLst>
      <p:ext uri="{BB962C8B-B14F-4D97-AF65-F5344CB8AC3E}">
        <p14:creationId xmlns:p14="http://schemas.microsoft.com/office/powerpoint/2010/main" val="25196834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12B65A-ECF9-A39C-3986-746E950A55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7CA4919-F824-71B5-9236-1CFEB830A7A1}"/>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FCFA4CE5-5B28-B0C6-7661-A09964FCB38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B7ED3C4-BE47-8C1B-A2C3-FBCFE54B3C58}"/>
              </a:ext>
            </a:extLst>
          </p:cNvPr>
          <p:cNvSpPr>
            <a:spLocks noGrp="1"/>
          </p:cNvSpPr>
          <p:nvPr>
            <p:ph type="sldNum" sz="quarter" idx="5"/>
          </p:nvPr>
        </p:nvSpPr>
        <p:spPr/>
        <p:txBody>
          <a:bodyPr/>
          <a:lstStyle/>
          <a:p>
            <a:fld id="{432B4F43-424B-A449-8F22-26C9E37B671A}" type="slidenum">
              <a:rPr lang="en-US" smtClean="0"/>
              <a:t>31</a:t>
            </a:fld>
            <a:endParaRPr lang="en-US"/>
          </a:p>
        </p:txBody>
      </p:sp>
    </p:spTree>
    <p:extLst>
      <p:ext uri="{BB962C8B-B14F-4D97-AF65-F5344CB8AC3E}">
        <p14:creationId xmlns:p14="http://schemas.microsoft.com/office/powerpoint/2010/main" val="2719321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C00A7E-CD4B-7CB9-11D8-E9D70F6D9A7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8CDD740-97B5-0F1B-203D-418321C981A1}"/>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82FCB8FC-80EA-33C3-2756-D97145CB7A0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6CFD98B-F66F-19D1-DAE4-7C55BA5212E6}"/>
              </a:ext>
            </a:extLst>
          </p:cNvPr>
          <p:cNvSpPr>
            <a:spLocks noGrp="1"/>
          </p:cNvSpPr>
          <p:nvPr>
            <p:ph type="sldNum" sz="quarter" idx="5"/>
          </p:nvPr>
        </p:nvSpPr>
        <p:spPr/>
        <p:txBody>
          <a:bodyPr/>
          <a:lstStyle/>
          <a:p>
            <a:fld id="{432B4F43-424B-A449-8F22-26C9E37B671A}" type="slidenum">
              <a:rPr lang="en-US" smtClean="0"/>
              <a:t>32</a:t>
            </a:fld>
            <a:endParaRPr lang="en-US"/>
          </a:p>
        </p:txBody>
      </p:sp>
    </p:spTree>
    <p:extLst>
      <p:ext uri="{BB962C8B-B14F-4D97-AF65-F5344CB8AC3E}">
        <p14:creationId xmlns:p14="http://schemas.microsoft.com/office/powerpoint/2010/main" val="14570716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sp>
        <p:nvSpPr>
          <p:cNvPr id="12" name="Subtitle 2">
            <a:extLst>
              <a:ext uri="{FF2B5EF4-FFF2-40B4-BE49-F238E27FC236}">
                <a16:creationId xmlns:a16="http://schemas.microsoft.com/office/drawing/2014/main" id="{EFC7F0B6-5A94-7A47-B8B7-529895B2F1EF}"/>
              </a:ext>
            </a:extLst>
          </p:cNvPr>
          <p:cNvSpPr>
            <a:spLocks noGrp="1"/>
          </p:cNvSpPr>
          <p:nvPr>
            <p:ph type="subTitle" idx="1" hasCustomPrompt="1"/>
          </p:nvPr>
        </p:nvSpPr>
        <p:spPr>
          <a:xfrm>
            <a:off x="0" y="4989403"/>
            <a:ext cx="12192000" cy="990983"/>
          </a:xfrm>
          <a:prstGeom prst="rect">
            <a:avLst/>
          </a:prstGeom>
        </p:spPr>
        <p:txBody>
          <a:bodyPr/>
          <a:lstStyle>
            <a:lvl1pPr marL="0" indent="0" algn="ctr">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SUBTITLE/TAGLINE</a:t>
            </a:r>
          </a:p>
        </p:txBody>
      </p:sp>
      <p:sp>
        <p:nvSpPr>
          <p:cNvPr id="13" name="Title 12">
            <a:extLst>
              <a:ext uri="{FF2B5EF4-FFF2-40B4-BE49-F238E27FC236}">
                <a16:creationId xmlns:a16="http://schemas.microsoft.com/office/drawing/2014/main" id="{DD8B1714-DF3C-5345-9DD3-C5369E2DBFAF}"/>
              </a:ext>
            </a:extLst>
          </p:cNvPr>
          <p:cNvSpPr>
            <a:spLocks noGrp="1"/>
          </p:cNvSpPr>
          <p:nvPr>
            <p:ph type="title"/>
          </p:nvPr>
        </p:nvSpPr>
        <p:spPr>
          <a:xfrm>
            <a:off x="0" y="3468413"/>
            <a:ext cx="12192000" cy="977461"/>
          </a:xfrm>
          <a:prstGeom prst="rect">
            <a:avLst/>
          </a:prstGeom>
        </p:spPr>
        <p:txBody>
          <a:bodyPr anchor="b"/>
          <a:lstStyle>
            <a:lvl1pPr>
              <a:defRPr sz="4800"/>
            </a:lvl1pPr>
          </a:lstStyle>
          <a:p>
            <a:r>
              <a:rPr lang="en-US" dirty="0"/>
              <a:t>Click to edit Master title style</a:t>
            </a:r>
          </a:p>
        </p:txBody>
      </p:sp>
    </p:spTree>
    <p:extLst>
      <p:ext uri="{BB962C8B-B14F-4D97-AF65-F5344CB8AC3E}">
        <p14:creationId xmlns:p14="http://schemas.microsoft.com/office/powerpoint/2010/main" val="36663100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Content Slide 1">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39032E25-2363-5343-A306-954E3827CE32}"/>
              </a:ext>
            </a:extLst>
          </p:cNvPr>
          <p:cNvSpPr>
            <a:spLocks noGrp="1"/>
          </p:cNvSpPr>
          <p:nvPr>
            <p:ph type="ctrTitle" hasCustomPrompt="1"/>
          </p:nvPr>
        </p:nvSpPr>
        <p:spPr>
          <a:xfrm>
            <a:off x="1524000" y="355108"/>
            <a:ext cx="9144000" cy="864092"/>
          </a:xfrm>
          <a:prstGeom prst="rect">
            <a:avLst/>
          </a:prstGeom>
        </p:spPr>
        <p:txBody>
          <a:bodyPr anchor="b"/>
          <a:lstStyle>
            <a:lvl1pPr algn="l">
              <a:defRPr sz="4800" b="1">
                <a:solidFill>
                  <a:srgbClr val="00274C"/>
                </a:solidFill>
              </a:defRPr>
            </a:lvl1pPr>
          </a:lstStyle>
          <a:p>
            <a:r>
              <a:rPr lang="en-US" dirty="0"/>
              <a:t>Headline</a:t>
            </a:r>
          </a:p>
        </p:txBody>
      </p:sp>
      <p:sp>
        <p:nvSpPr>
          <p:cNvPr id="8" name="Subtitle 2">
            <a:extLst>
              <a:ext uri="{FF2B5EF4-FFF2-40B4-BE49-F238E27FC236}">
                <a16:creationId xmlns:a16="http://schemas.microsoft.com/office/drawing/2014/main" id="{4573A1B3-25CF-C244-9A9F-F0AD140606FC}"/>
              </a:ext>
            </a:extLst>
          </p:cNvPr>
          <p:cNvSpPr>
            <a:spLocks noGrp="1"/>
          </p:cNvSpPr>
          <p:nvPr>
            <p:ph type="subTitle" idx="1" hasCustomPrompt="1"/>
          </p:nvPr>
        </p:nvSpPr>
        <p:spPr>
          <a:xfrm>
            <a:off x="1524000" y="1542009"/>
            <a:ext cx="9144000" cy="4596031"/>
          </a:xfrm>
          <a:prstGeom prst="rect">
            <a:avLst/>
          </a:prstGeo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Content</a:t>
            </a:r>
          </a:p>
        </p:txBody>
      </p:sp>
    </p:spTree>
    <p:extLst>
      <p:ext uri="{BB962C8B-B14F-4D97-AF65-F5344CB8AC3E}">
        <p14:creationId xmlns:p14="http://schemas.microsoft.com/office/powerpoint/2010/main" val="42190358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Slide 3">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28D98944-5FB2-7641-BA8C-3BC8B879FB43}"/>
              </a:ext>
            </a:extLst>
          </p:cNvPr>
          <p:cNvSpPr>
            <a:spLocks noGrp="1"/>
          </p:cNvSpPr>
          <p:nvPr>
            <p:ph type="ctrTitle" hasCustomPrompt="1"/>
          </p:nvPr>
        </p:nvSpPr>
        <p:spPr>
          <a:xfrm>
            <a:off x="1524000" y="355108"/>
            <a:ext cx="9144000" cy="864092"/>
          </a:xfrm>
          <a:prstGeom prst="rect">
            <a:avLst/>
          </a:prstGeom>
        </p:spPr>
        <p:txBody>
          <a:bodyPr anchor="b"/>
          <a:lstStyle>
            <a:lvl1pPr algn="l">
              <a:defRPr sz="4800" b="1">
                <a:solidFill>
                  <a:srgbClr val="00274C"/>
                </a:solidFill>
              </a:defRPr>
            </a:lvl1pPr>
          </a:lstStyle>
          <a:p>
            <a:r>
              <a:rPr lang="en-US" dirty="0"/>
              <a:t>Headline</a:t>
            </a:r>
          </a:p>
        </p:txBody>
      </p:sp>
      <p:sp>
        <p:nvSpPr>
          <p:cNvPr id="8" name="Subtitle 2">
            <a:extLst>
              <a:ext uri="{FF2B5EF4-FFF2-40B4-BE49-F238E27FC236}">
                <a16:creationId xmlns:a16="http://schemas.microsoft.com/office/drawing/2014/main" id="{DA2AF28D-B86D-764D-8A6F-60792F83E6E0}"/>
              </a:ext>
            </a:extLst>
          </p:cNvPr>
          <p:cNvSpPr>
            <a:spLocks noGrp="1"/>
          </p:cNvSpPr>
          <p:nvPr>
            <p:ph type="subTitle" idx="1" hasCustomPrompt="1"/>
          </p:nvPr>
        </p:nvSpPr>
        <p:spPr>
          <a:xfrm>
            <a:off x="1524000" y="1542009"/>
            <a:ext cx="9144000" cy="4596031"/>
          </a:xfrm>
          <a:prstGeom prst="rect">
            <a:avLst/>
          </a:prstGeo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Content</a:t>
            </a:r>
          </a:p>
        </p:txBody>
      </p:sp>
      <p:sp>
        <p:nvSpPr>
          <p:cNvPr id="9" name="Date Placeholder 3">
            <a:extLst>
              <a:ext uri="{FF2B5EF4-FFF2-40B4-BE49-F238E27FC236}">
                <a16:creationId xmlns:a16="http://schemas.microsoft.com/office/drawing/2014/main" id="{823C805C-5779-B140-967F-711AD0F2355B}"/>
              </a:ext>
            </a:extLst>
          </p:cNvPr>
          <p:cNvSpPr>
            <a:spLocks noGrp="1"/>
          </p:cNvSpPr>
          <p:nvPr>
            <p:ph type="dt" sz="half" idx="10"/>
          </p:nvPr>
        </p:nvSpPr>
        <p:spPr>
          <a:xfrm>
            <a:off x="9693166" y="6474372"/>
            <a:ext cx="974834" cy="247103"/>
          </a:xfrm>
          <a:prstGeom prst="rect">
            <a:avLst/>
          </a:prstGeom>
        </p:spPr>
        <p:txBody>
          <a:bodyPr/>
          <a:lstStyle>
            <a:lvl1pPr algn="r">
              <a:defRPr sz="1200">
                <a:solidFill>
                  <a:schemeClr val="bg1"/>
                </a:solidFill>
              </a:defRPr>
            </a:lvl1pPr>
          </a:lstStyle>
          <a:p>
            <a:endParaRPr lang="en-US" dirty="0"/>
          </a:p>
        </p:txBody>
      </p:sp>
      <p:sp>
        <p:nvSpPr>
          <p:cNvPr id="10" name="Footer Placeholder 4">
            <a:extLst>
              <a:ext uri="{FF2B5EF4-FFF2-40B4-BE49-F238E27FC236}">
                <a16:creationId xmlns:a16="http://schemas.microsoft.com/office/drawing/2014/main" id="{062160A3-3C78-164A-80CF-088B67773C91}"/>
              </a:ext>
            </a:extLst>
          </p:cNvPr>
          <p:cNvSpPr>
            <a:spLocks noGrp="1"/>
          </p:cNvSpPr>
          <p:nvPr>
            <p:ph type="ftr" sz="quarter" idx="11"/>
          </p:nvPr>
        </p:nvSpPr>
        <p:spPr>
          <a:xfrm>
            <a:off x="1524000" y="6474372"/>
            <a:ext cx="7819697" cy="247103"/>
          </a:xfrm>
          <a:prstGeom prst="rect">
            <a:avLst/>
          </a:prstGeom>
        </p:spPr>
        <p:txBody>
          <a:bodyPr/>
          <a:lstStyle>
            <a:lvl1pPr>
              <a:defRPr sz="1200">
                <a:solidFill>
                  <a:schemeClr val="bg1"/>
                </a:solidFill>
              </a:defRPr>
            </a:lvl1pPr>
          </a:lstStyle>
          <a:p>
            <a:endParaRPr lang="en-US" dirty="0"/>
          </a:p>
        </p:txBody>
      </p:sp>
      <p:sp>
        <p:nvSpPr>
          <p:cNvPr id="11" name="Slide Number Placeholder 5">
            <a:extLst>
              <a:ext uri="{FF2B5EF4-FFF2-40B4-BE49-F238E27FC236}">
                <a16:creationId xmlns:a16="http://schemas.microsoft.com/office/drawing/2014/main" id="{FF522088-8007-C54F-BAFD-E38F1BC5C8AE}"/>
              </a:ext>
            </a:extLst>
          </p:cNvPr>
          <p:cNvSpPr>
            <a:spLocks noGrp="1"/>
          </p:cNvSpPr>
          <p:nvPr>
            <p:ph type="sldNum" sz="quarter" idx="12"/>
          </p:nvPr>
        </p:nvSpPr>
        <p:spPr>
          <a:xfrm>
            <a:off x="10668000" y="6474372"/>
            <a:ext cx="1135117" cy="247103"/>
          </a:xfrm>
          <a:prstGeom prst="rect">
            <a:avLst/>
          </a:prstGeom>
        </p:spPr>
        <p:txBody>
          <a:bodyPr/>
          <a:lstStyle>
            <a:lvl1pPr algn="r">
              <a:defRPr sz="1200">
                <a:solidFill>
                  <a:schemeClr val="bg1"/>
                </a:solidFill>
              </a:defRPr>
            </a:lvl1pPr>
          </a:lstStyle>
          <a:p>
            <a:fld id="{B72E91CA-9B22-2844-8E94-2A762C5288E7}" type="slidenum">
              <a:rPr lang="en-US" smtClean="0"/>
              <a:pPr/>
              <a:t>‹#›</a:t>
            </a:fld>
            <a:endParaRPr lang="en-US" dirty="0"/>
          </a:p>
        </p:txBody>
      </p:sp>
    </p:spTree>
    <p:extLst>
      <p:ext uri="{BB962C8B-B14F-4D97-AF65-F5344CB8AC3E}">
        <p14:creationId xmlns:p14="http://schemas.microsoft.com/office/powerpoint/2010/main" val="12196628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Slide 4">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60B368A2-AC66-FE4A-8EC8-E3E30573AE17}"/>
              </a:ext>
            </a:extLst>
          </p:cNvPr>
          <p:cNvSpPr>
            <a:spLocks noGrp="1"/>
          </p:cNvSpPr>
          <p:nvPr>
            <p:ph type="ctrTitle" hasCustomPrompt="1"/>
          </p:nvPr>
        </p:nvSpPr>
        <p:spPr>
          <a:xfrm>
            <a:off x="1524000" y="775522"/>
            <a:ext cx="9144000" cy="864092"/>
          </a:xfrm>
          <a:prstGeom prst="rect">
            <a:avLst/>
          </a:prstGeom>
        </p:spPr>
        <p:txBody>
          <a:bodyPr anchor="b"/>
          <a:lstStyle>
            <a:lvl1pPr algn="l">
              <a:defRPr sz="4800" b="1">
                <a:solidFill>
                  <a:srgbClr val="00274C"/>
                </a:solidFill>
              </a:defRPr>
            </a:lvl1pPr>
          </a:lstStyle>
          <a:p>
            <a:r>
              <a:rPr lang="en-US" dirty="0"/>
              <a:t>Headline</a:t>
            </a:r>
          </a:p>
        </p:txBody>
      </p:sp>
      <p:sp>
        <p:nvSpPr>
          <p:cNvPr id="8" name="Subtitle 2">
            <a:extLst>
              <a:ext uri="{FF2B5EF4-FFF2-40B4-BE49-F238E27FC236}">
                <a16:creationId xmlns:a16="http://schemas.microsoft.com/office/drawing/2014/main" id="{4A72228A-5E29-C145-80EF-434C7B772C9B}"/>
              </a:ext>
            </a:extLst>
          </p:cNvPr>
          <p:cNvSpPr>
            <a:spLocks noGrp="1"/>
          </p:cNvSpPr>
          <p:nvPr>
            <p:ph type="subTitle" idx="1" hasCustomPrompt="1"/>
          </p:nvPr>
        </p:nvSpPr>
        <p:spPr>
          <a:xfrm>
            <a:off x="1524000" y="1870841"/>
            <a:ext cx="9144000" cy="4267199"/>
          </a:xfrm>
          <a:prstGeom prst="rect">
            <a:avLst/>
          </a:prstGeo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Content</a:t>
            </a:r>
          </a:p>
        </p:txBody>
      </p:sp>
      <p:sp>
        <p:nvSpPr>
          <p:cNvPr id="9" name="Date Placeholder 3">
            <a:extLst>
              <a:ext uri="{FF2B5EF4-FFF2-40B4-BE49-F238E27FC236}">
                <a16:creationId xmlns:a16="http://schemas.microsoft.com/office/drawing/2014/main" id="{B9E35023-709E-1C4A-8278-01DEE8054983}"/>
              </a:ext>
            </a:extLst>
          </p:cNvPr>
          <p:cNvSpPr>
            <a:spLocks noGrp="1"/>
          </p:cNvSpPr>
          <p:nvPr>
            <p:ph type="dt" sz="half" idx="10"/>
          </p:nvPr>
        </p:nvSpPr>
        <p:spPr>
          <a:xfrm>
            <a:off x="11014841" y="6474372"/>
            <a:ext cx="974834" cy="247103"/>
          </a:xfrm>
          <a:prstGeom prst="rect">
            <a:avLst/>
          </a:prstGeom>
        </p:spPr>
        <p:txBody>
          <a:bodyPr/>
          <a:lstStyle>
            <a:lvl1pPr algn="r">
              <a:defRPr sz="1200">
                <a:solidFill>
                  <a:srgbClr val="00274C"/>
                </a:solidFill>
              </a:defRPr>
            </a:lvl1pPr>
          </a:lstStyle>
          <a:p>
            <a:endParaRPr lang="en-US" dirty="0"/>
          </a:p>
        </p:txBody>
      </p:sp>
      <p:sp>
        <p:nvSpPr>
          <p:cNvPr id="10" name="Footer Placeholder 4">
            <a:extLst>
              <a:ext uri="{FF2B5EF4-FFF2-40B4-BE49-F238E27FC236}">
                <a16:creationId xmlns:a16="http://schemas.microsoft.com/office/drawing/2014/main" id="{30177154-BAF0-BD41-9F12-EA6B5F88BE82}"/>
              </a:ext>
            </a:extLst>
          </p:cNvPr>
          <p:cNvSpPr>
            <a:spLocks noGrp="1"/>
          </p:cNvSpPr>
          <p:nvPr>
            <p:ph type="ftr" sz="quarter" idx="11"/>
          </p:nvPr>
        </p:nvSpPr>
        <p:spPr>
          <a:xfrm>
            <a:off x="1524000" y="6474372"/>
            <a:ext cx="9144000" cy="247103"/>
          </a:xfrm>
          <a:prstGeom prst="rect">
            <a:avLst/>
          </a:prstGeom>
        </p:spPr>
        <p:txBody>
          <a:bodyPr/>
          <a:lstStyle>
            <a:lvl1pPr>
              <a:defRPr sz="1200"/>
            </a:lvl1pPr>
          </a:lstStyle>
          <a:p>
            <a:endParaRPr lang="en-US" dirty="0"/>
          </a:p>
        </p:txBody>
      </p:sp>
      <p:sp>
        <p:nvSpPr>
          <p:cNvPr id="11" name="Slide Number Placeholder 5">
            <a:extLst>
              <a:ext uri="{FF2B5EF4-FFF2-40B4-BE49-F238E27FC236}">
                <a16:creationId xmlns:a16="http://schemas.microsoft.com/office/drawing/2014/main" id="{D350143E-FE8D-7C42-8AED-C584C1C2158A}"/>
              </a:ext>
            </a:extLst>
          </p:cNvPr>
          <p:cNvSpPr>
            <a:spLocks noGrp="1"/>
          </p:cNvSpPr>
          <p:nvPr>
            <p:ph type="sldNum" sz="quarter" idx="12"/>
          </p:nvPr>
        </p:nvSpPr>
        <p:spPr>
          <a:xfrm>
            <a:off x="388883" y="6474372"/>
            <a:ext cx="1135117" cy="247103"/>
          </a:xfrm>
          <a:prstGeom prst="rect">
            <a:avLst/>
          </a:prstGeom>
        </p:spPr>
        <p:txBody>
          <a:bodyPr/>
          <a:lstStyle>
            <a:lvl1pPr algn="l">
              <a:defRPr sz="1200">
                <a:solidFill>
                  <a:srgbClr val="00274C"/>
                </a:solidFill>
              </a:defRPr>
            </a:lvl1pPr>
          </a:lstStyle>
          <a:p>
            <a:fld id="{B72E91CA-9B22-2844-8E94-2A762C5288E7}" type="slidenum">
              <a:rPr lang="en-US" smtClean="0"/>
              <a:pPr/>
              <a:t>‹#›</a:t>
            </a:fld>
            <a:endParaRPr lang="en-US" dirty="0"/>
          </a:p>
        </p:txBody>
      </p:sp>
    </p:spTree>
    <p:extLst>
      <p:ext uri="{BB962C8B-B14F-4D97-AF65-F5344CB8AC3E}">
        <p14:creationId xmlns:p14="http://schemas.microsoft.com/office/powerpoint/2010/main" val="40448445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Content Slide 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00B570-A22B-364A-BC03-3BB3B78D6443}"/>
              </a:ext>
            </a:extLst>
          </p:cNvPr>
          <p:cNvSpPr>
            <a:spLocks noGrp="1"/>
          </p:cNvSpPr>
          <p:nvPr>
            <p:ph type="ctrTitle" hasCustomPrompt="1"/>
          </p:nvPr>
        </p:nvSpPr>
        <p:spPr>
          <a:xfrm>
            <a:off x="1524000" y="355108"/>
            <a:ext cx="9144000" cy="864092"/>
          </a:xfrm>
          <a:prstGeom prst="rect">
            <a:avLst/>
          </a:prstGeom>
        </p:spPr>
        <p:txBody>
          <a:bodyPr anchor="b"/>
          <a:lstStyle>
            <a:lvl1pPr algn="l">
              <a:defRPr sz="4800" b="1">
                <a:solidFill>
                  <a:srgbClr val="00274C"/>
                </a:solidFill>
              </a:defRPr>
            </a:lvl1pPr>
          </a:lstStyle>
          <a:p>
            <a:r>
              <a:rPr lang="en-US" dirty="0"/>
              <a:t>Headline</a:t>
            </a:r>
          </a:p>
        </p:txBody>
      </p:sp>
      <p:sp>
        <p:nvSpPr>
          <p:cNvPr id="3" name="Subtitle 2">
            <a:extLst>
              <a:ext uri="{FF2B5EF4-FFF2-40B4-BE49-F238E27FC236}">
                <a16:creationId xmlns:a16="http://schemas.microsoft.com/office/drawing/2014/main" id="{34154EEC-7753-244F-8D3C-769C76331F4C}"/>
              </a:ext>
            </a:extLst>
          </p:cNvPr>
          <p:cNvSpPr>
            <a:spLocks noGrp="1"/>
          </p:cNvSpPr>
          <p:nvPr>
            <p:ph type="subTitle" idx="1" hasCustomPrompt="1"/>
          </p:nvPr>
        </p:nvSpPr>
        <p:spPr>
          <a:xfrm>
            <a:off x="1524000" y="1542009"/>
            <a:ext cx="9144000" cy="4596031"/>
          </a:xfrm>
          <a:prstGeom prst="rect">
            <a:avLst/>
          </a:prstGeo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Content</a:t>
            </a:r>
          </a:p>
        </p:txBody>
      </p:sp>
      <p:sp>
        <p:nvSpPr>
          <p:cNvPr id="4" name="Date Placeholder 3">
            <a:extLst>
              <a:ext uri="{FF2B5EF4-FFF2-40B4-BE49-F238E27FC236}">
                <a16:creationId xmlns:a16="http://schemas.microsoft.com/office/drawing/2014/main" id="{16091996-96B2-6641-9C3A-19B599FBC519}"/>
              </a:ext>
            </a:extLst>
          </p:cNvPr>
          <p:cNvSpPr>
            <a:spLocks noGrp="1"/>
          </p:cNvSpPr>
          <p:nvPr>
            <p:ph type="dt" sz="half" idx="10"/>
          </p:nvPr>
        </p:nvSpPr>
        <p:spPr>
          <a:xfrm>
            <a:off x="11014841" y="6474372"/>
            <a:ext cx="974834" cy="247103"/>
          </a:xfrm>
          <a:prstGeom prst="rect">
            <a:avLst/>
          </a:prstGeom>
        </p:spPr>
        <p:txBody>
          <a:bodyPr/>
          <a:lstStyle>
            <a:lvl1pPr algn="r">
              <a:defRPr sz="1200">
                <a:solidFill>
                  <a:srgbClr val="00274C"/>
                </a:solidFill>
              </a:defRPr>
            </a:lvl1pPr>
          </a:lstStyle>
          <a:p>
            <a:endParaRPr lang="en-US" dirty="0"/>
          </a:p>
        </p:txBody>
      </p:sp>
      <p:sp>
        <p:nvSpPr>
          <p:cNvPr id="5" name="Footer Placeholder 4">
            <a:extLst>
              <a:ext uri="{FF2B5EF4-FFF2-40B4-BE49-F238E27FC236}">
                <a16:creationId xmlns:a16="http://schemas.microsoft.com/office/drawing/2014/main" id="{281DD7E6-BDAB-834D-90A8-C8840717F657}"/>
              </a:ext>
            </a:extLst>
          </p:cNvPr>
          <p:cNvSpPr>
            <a:spLocks noGrp="1"/>
          </p:cNvSpPr>
          <p:nvPr>
            <p:ph type="ftr" sz="quarter" idx="11"/>
          </p:nvPr>
        </p:nvSpPr>
        <p:spPr>
          <a:xfrm>
            <a:off x="1524000" y="6474372"/>
            <a:ext cx="9144000" cy="247103"/>
          </a:xfrm>
          <a:prstGeom prst="rect">
            <a:avLst/>
          </a:prstGeom>
        </p:spPr>
        <p:txBody>
          <a:bodyPr/>
          <a:lstStyle>
            <a:lvl1pPr>
              <a:defRPr sz="1200"/>
            </a:lvl1pPr>
          </a:lstStyle>
          <a:p>
            <a:endParaRPr lang="en-US" dirty="0"/>
          </a:p>
        </p:txBody>
      </p:sp>
      <p:sp>
        <p:nvSpPr>
          <p:cNvPr id="6" name="Slide Number Placeholder 5">
            <a:extLst>
              <a:ext uri="{FF2B5EF4-FFF2-40B4-BE49-F238E27FC236}">
                <a16:creationId xmlns:a16="http://schemas.microsoft.com/office/drawing/2014/main" id="{13F24FE1-7233-704B-B440-C106C8BD4320}"/>
              </a:ext>
            </a:extLst>
          </p:cNvPr>
          <p:cNvSpPr>
            <a:spLocks noGrp="1"/>
          </p:cNvSpPr>
          <p:nvPr>
            <p:ph type="sldNum" sz="quarter" idx="12"/>
          </p:nvPr>
        </p:nvSpPr>
        <p:spPr>
          <a:xfrm>
            <a:off x="0" y="6474372"/>
            <a:ext cx="1135117" cy="247103"/>
          </a:xfrm>
          <a:prstGeom prst="rect">
            <a:avLst/>
          </a:prstGeom>
        </p:spPr>
        <p:txBody>
          <a:bodyPr/>
          <a:lstStyle>
            <a:lvl1pPr algn="ctr">
              <a:defRPr sz="1200">
                <a:solidFill>
                  <a:schemeClr val="bg1"/>
                </a:solidFill>
              </a:defRPr>
            </a:lvl1pPr>
          </a:lstStyle>
          <a:p>
            <a:fld id="{B72E91CA-9B22-2844-8E94-2A762C5288E7}" type="slidenum">
              <a:rPr lang="en-US" smtClean="0"/>
              <a:pPr/>
              <a:t>‹#›</a:t>
            </a:fld>
            <a:endParaRPr lang="en-US" dirty="0"/>
          </a:p>
        </p:txBody>
      </p:sp>
    </p:spTree>
    <p:extLst>
      <p:ext uri="{BB962C8B-B14F-4D97-AF65-F5344CB8AC3E}">
        <p14:creationId xmlns:p14="http://schemas.microsoft.com/office/powerpoint/2010/main" val="10624799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Slide 6">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6006319C-FB51-7D4F-9010-D3E341FD93E5}"/>
              </a:ext>
            </a:extLst>
          </p:cNvPr>
          <p:cNvSpPr>
            <a:spLocks noGrp="1"/>
          </p:cNvSpPr>
          <p:nvPr>
            <p:ph type="ctrTitle" hasCustomPrompt="1"/>
          </p:nvPr>
        </p:nvSpPr>
        <p:spPr>
          <a:xfrm>
            <a:off x="1524000" y="355108"/>
            <a:ext cx="9144000" cy="864092"/>
          </a:xfrm>
          <a:prstGeom prst="rect">
            <a:avLst/>
          </a:prstGeom>
        </p:spPr>
        <p:txBody>
          <a:bodyPr anchor="b"/>
          <a:lstStyle>
            <a:lvl1pPr algn="l">
              <a:defRPr sz="4800" b="1">
                <a:solidFill>
                  <a:srgbClr val="00274C"/>
                </a:solidFill>
              </a:defRPr>
            </a:lvl1pPr>
          </a:lstStyle>
          <a:p>
            <a:r>
              <a:rPr lang="en-US" dirty="0"/>
              <a:t>Headline</a:t>
            </a:r>
          </a:p>
        </p:txBody>
      </p:sp>
      <p:sp>
        <p:nvSpPr>
          <p:cNvPr id="8" name="Subtitle 2">
            <a:extLst>
              <a:ext uri="{FF2B5EF4-FFF2-40B4-BE49-F238E27FC236}">
                <a16:creationId xmlns:a16="http://schemas.microsoft.com/office/drawing/2014/main" id="{BEB4F3FB-316E-BF42-B96D-CD437FB415AD}"/>
              </a:ext>
            </a:extLst>
          </p:cNvPr>
          <p:cNvSpPr>
            <a:spLocks noGrp="1"/>
          </p:cNvSpPr>
          <p:nvPr>
            <p:ph type="subTitle" idx="1" hasCustomPrompt="1"/>
          </p:nvPr>
        </p:nvSpPr>
        <p:spPr>
          <a:xfrm>
            <a:off x="1524000" y="1542009"/>
            <a:ext cx="9144000" cy="4596031"/>
          </a:xfrm>
          <a:prstGeom prst="rect">
            <a:avLst/>
          </a:prstGeo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Content</a:t>
            </a:r>
          </a:p>
        </p:txBody>
      </p:sp>
      <p:sp>
        <p:nvSpPr>
          <p:cNvPr id="9" name="Date Placeholder 3">
            <a:extLst>
              <a:ext uri="{FF2B5EF4-FFF2-40B4-BE49-F238E27FC236}">
                <a16:creationId xmlns:a16="http://schemas.microsoft.com/office/drawing/2014/main" id="{3C2B277D-F96E-B345-902E-21599F3EEC52}"/>
              </a:ext>
            </a:extLst>
          </p:cNvPr>
          <p:cNvSpPr>
            <a:spLocks noGrp="1"/>
          </p:cNvSpPr>
          <p:nvPr>
            <p:ph type="dt" sz="half" idx="10"/>
          </p:nvPr>
        </p:nvSpPr>
        <p:spPr>
          <a:xfrm>
            <a:off x="9693166" y="6474372"/>
            <a:ext cx="974834" cy="247103"/>
          </a:xfrm>
          <a:prstGeom prst="rect">
            <a:avLst/>
          </a:prstGeom>
        </p:spPr>
        <p:txBody>
          <a:bodyPr/>
          <a:lstStyle>
            <a:lvl1pPr algn="r">
              <a:defRPr sz="1200">
                <a:solidFill>
                  <a:srgbClr val="00274C"/>
                </a:solidFill>
              </a:defRPr>
            </a:lvl1pPr>
          </a:lstStyle>
          <a:p>
            <a:endParaRPr lang="en-US" dirty="0"/>
          </a:p>
        </p:txBody>
      </p:sp>
      <p:sp>
        <p:nvSpPr>
          <p:cNvPr id="10" name="Footer Placeholder 4">
            <a:extLst>
              <a:ext uri="{FF2B5EF4-FFF2-40B4-BE49-F238E27FC236}">
                <a16:creationId xmlns:a16="http://schemas.microsoft.com/office/drawing/2014/main" id="{E2F86664-394E-F64E-B476-E1615CC0DCA5}"/>
              </a:ext>
            </a:extLst>
          </p:cNvPr>
          <p:cNvSpPr>
            <a:spLocks noGrp="1"/>
          </p:cNvSpPr>
          <p:nvPr>
            <p:ph type="ftr" sz="quarter" idx="11"/>
          </p:nvPr>
        </p:nvSpPr>
        <p:spPr>
          <a:xfrm>
            <a:off x="1524000" y="6474372"/>
            <a:ext cx="7819697" cy="247103"/>
          </a:xfrm>
          <a:prstGeom prst="rect">
            <a:avLst/>
          </a:prstGeom>
        </p:spPr>
        <p:txBody>
          <a:bodyPr/>
          <a:lstStyle>
            <a:lvl1pPr>
              <a:defRPr sz="1200"/>
            </a:lvl1pPr>
          </a:lstStyle>
          <a:p>
            <a:endParaRPr lang="en-US" dirty="0"/>
          </a:p>
        </p:txBody>
      </p:sp>
      <p:sp>
        <p:nvSpPr>
          <p:cNvPr id="11" name="Slide Number Placeholder 5">
            <a:extLst>
              <a:ext uri="{FF2B5EF4-FFF2-40B4-BE49-F238E27FC236}">
                <a16:creationId xmlns:a16="http://schemas.microsoft.com/office/drawing/2014/main" id="{D9409317-4804-114E-BBC9-749ADE2AF62C}"/>
              </a:ext>
            </a:extLst>
          </p:cNvPr>
          <p:cNvSpPr>
            <a:spLocks noGrp="1"/>
          </p:cNvSpPr>
          <p:nvPr>
            <p:ph type="sldNum" sz="quarter" idx="12"/>
          </p:nvPr>
        </p:nvSpPr>
        <p:spPr>
          <a:xfrm>
            <a:off x="10668000" y="6474372"/>
            <a:ext cx="1135117" cy="247103"/>
          </a:xfrm>
          <a:prstGeom prst="rect">
            <a:avLst/>
          </a:prstGeom>
        </p:spPr>
        <p:txBody>
          <a:bodyPr/>
          <a:lstStyle>
            <a:lvl1pPr algn="r">
              <a:defRPr sz="1200">
                <a:solidFill>
                  <a:srgbClr val="00274C"/>
                </a:solidFill>
              </a:defRPr>
            </a:lvl1pPr>
          </a:lstStyle>
          <a:p>
            <a:fld id="{B72E91CA-9B22-2844-8E94-2A762C5288E7}" type="slidenum">
              <a:rPr lang="en-US" smtClean="0"/>
              <a:pPr/>
              <a:t>‹#›</a:t>
            </a:fld>
            <a:endParaRPr lang="en-US" dirty="0"/>
          </a:p>
        </p:txBody>
      </p:sp>
    </p:spTree>
    <p:extLst>
      <p:ext uri="{BB962C8B-B14F-4D97-AF65-F5344CB8AC3E}">
        <p14:creationId xmlns:p14="http://schemas.microsoft.com/office/powerpoint/2010/main" val="35008749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Content Slide 1">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39032E25-2363-5343-A306-954E3827CE32}"/>
              </a:ext>
            </a:extLst>
          </p:cNvPr>
          <p:cNvSpPr>
            <a:spLocks noGrp="1"/>
          </p:cNvSpPr>
          <p:nvPr>
            <p:ph type="ctrTitle" hasCustomPrompt="1"/>
          </p:nvPr>
        </p:nvSpPr>
        <p:spPr>
          <a:xfrm>
            <a:off x="1524000" y="355108"/>
            <a:ext cx="9144000" cy="864092"/>
          </a:xfrm>
          <a:prstGeom prst="rect">
            <a:avLst/>
          </a:prstGeom>
        </p:spPr>
        <p:txBody>
          <a:bodyPr anchor="b"/>
          <a:lstStyle>
            <a:lvl1pPr algn="l">
              <a:defRPr sz="4800" b="1">
                <a:solidFill>
                  <a:srgbClr val="00274C"/>
                </a:solidFill>
              </a:defRPr>
            </a:lvl1pPr>
          </a:lstStyle>
          <a:p>
            <a:r>
              <a:rPr lang="en-US" dirty="0"/>
              <a:t>Headline</a:t>
            </a:r>
          </a:p>
        </p:txBody>
      </p:sp>
      <p:sp>
        <p:nvSpPr>
          <p:cNvPr id="8" name="Subtitle 2">
            <a:extLst>
              <a:ext uri="{FF2B5EF4-FFF2-40B4-BE49-F238E27FC236}">
                <a16:creationId xmlns:a16="http://schemas.microsoft.com/office/drawing/2014/main" id="{4573A1B3-25CF-C244-9A9F-F0AD140606FC}"/>
              </a:ext>
            </a:extLst>
          </p:cNvPr>
          <p:cNvSpPr>
            <a:spLocks noGrp="1"/>
          </p:cNvSpPr>
          <p:nvPr>
            <p:ph type="subTitle" idx="1" hasCustomPrompt="1"/>
          </p:nvPr>
        </p:nvSpPr>
        <p:spPr>
          <a:xfrm>
            <a:off x="1524000" y="1542009"/>
            <a:ext cx="9144000" cy="4596031"/>
          </a:xfrm>
          <a:prstGeom prst="rect">
            <a:avLst/>
          </a:prstGeo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Content</a:t>
            </a:r>
          </a:p>
        </p:txBody>
      </p:sp>
    </p:spTree>
    <p:extLst>
      <p:ext uri="{BB962C8B-B14F-4D97-AF65-F5344CB8AC3E}">
        <p14:creationId xmlns:p14="http://schemas.microsoft.com/office/powerpoint/2010/main" val="23356445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E239D1-55F5-B545-B3C1-D2779C975C94}"/>
              </a:ext>
            </a:extLst>
          </p:cNvPr>
          <p:cNvSpPr>
            <a:spLocks noGrp="1"/>
          </p:cNvSpPr>
          <p:nvPr>
            <p:ph type="ctrTitle" hasCustomPrompt="1"/>
          </p:nvPr>
        </p:nvSpPr>
        <p:spPr>
          <a:xfrm>
            <a:off x="0" y="3005958"/>
            <a:ext cx="12192000" cy="1407894"/>
          </a:xfrm>
          <a:prstGeom prst="rect">
            <a:avLst/>
          </a:prstGeom>
        </p:spPr>
        <p:txBody>
          <a:bodyPr anchor="b"/>
          <a:lstStyle>
            <a:lvl1pPr algn="ctr">
              <a:defRPr sz="4800" b="1">
                <a:solidFill>
                  <a:schemeClr val="bg1"/>
                </a:solidFill>
              </a:defRPr>
            </a:lvl1pPr>
          </a:lstStyle>
          <a:p>
            <a:r>
              <a:rPr lang="en-US" dirty="0"/>
              <a:t>Title Slide 2</a:t>
            </a:r>
          </a:p>
        </p:txBody>
      </p:sp>
      <p:sp>
        <p:nvSpPr>
          <p:cNvPr id="3" name="Subtitle 2">
            <a:extLst>
              <a:ext uri="{FF2B5EF4-FFF2-40B4-BE49-F238E27FC236}">
                <a16:creationId xmlns:a16="http://schemas.microsoft.com/office/drawing/2014/main" id="{DE83E85C-23C4-9D49-A616-F1EFF90A3B20}"/>
              </a:ext>
            </a:extLst>
          </p:cNvPr>
          <p:cNvSpPr>
            <a:spLocks noGrp="1"/>
          </p:cNvSpPr>
          <p:nvPr>
            <p:ph type="subTitle" idx="1" hasCustomPrompt="1"/>
          </p:nvPr>
        </p:nvSpPr>
        <p:spPr>
          <a:xfrm>
            <a:off x="0" y="4989403"/>
            <a:ext cx="12192000" cy="990983"/>
          </a:xfrm>
          <a:prstGeom prst="rect">
            <a:avLst/>
          </a:prstGeom>
        </p:spPr>
        <p:txBody>
          <a:bodyPr/>
          <a:lstStyle>
            <a:lvl1pPr marL="0" indent="0" algn="ctr">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SUBTITLE/TAGLINE</a:t>
            </a:r>
          </a:p>
        </p:txBody>
      </p:sp>
    </p:spTree>
    <p:extLst>
      <p:ext uri="{BB962C8B-B14F-4D97-AF65-F5344CB8AC3E}">
        <p14:creationId xmlns:p14="http://schemas.microsoft.com/office/powerpoint/2010/main" val="22554279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3">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8AC0B3B-0651-0941-A1FA-9888F8C21B9C}"/>
              </a:ext>
            </a:extLst>
          </p:cNvPr>
          <p:cNvSpPr>
            <a:spLocks noGrp="1"/>
          </p:cNvSpPr>
          <p:nvPr>
            <p:ph type="ctrTitle" hasCustomPrompt="1"/>
          </p:nvPr>
        </p:nvSpPr>
        <p:spPr>
          <a:xfrm>
            <a:off x="0" y="3005958"/>
            <a:ext cx="12192000" cy="1407894"/>
          </a:xfrm>
          <a:prstGeom prst="rect">
            <a:avLst/>
          </a:prstGeom>
        </p:spPr>
        <p:txBody>
          <a:bodyPr anchor="b"/>
          <a:lstStyle>
            <a:lvl1pPr algn="ctr">
              <a:defRPr sz="4800" b="1">
                <a:solidFill>
                  <a:srgbClr val="002060"/>
                </a:solidFill>
              </a:defRPr>
            </a:lvl1pPr>
          </a:lstStyle>
          <a:p>
            <a:r>
              <a:rPr lang="en-US" dirty="0"/>
              <a:t>Title Slide 3</a:t>
            </a:r>
          </a:p>
        </p:txBody>
      </p:sp>
      <p:sp>
        <p:nvSpPr>
          <p:cNvPr id="8" name="Subtitle 2">
            <a:extLst>
              <a:ext uri="{FF2B5EF4-FFF2-40B4-BE49-F238E27FC236}">
                <a16:creationId xmlns:a16="http://schemas.microsoft.com/office/drawing/2014/main" id="{49C69A87-9049-B547-A73E-B8B4DF77F59C}"/>
              </a:ext>
            </a:extLst>
          </p:cNvPr>
          <p:cNvSpPr>
            <a:spLocks noGrp="1"/>
          </p:cNvSpPr>
          <p:nvPr>
            <p:ph type="subTitle" idx="1" hasCustomPrompt="1"/>
          </p:nvPr>
        </p:nvSpPr>
        <p:spPr>
          <a:xfrm>
            <a:off x="0" y="4989403"/>
            <a:ext cx="12192000" cy="990983"/>
          </a:xfrm>
          <a:prstGeom prst="rect">
            <a:avLst/>
          </a:prstGeom>
        </p:spPr>
        <p:txBody>
          <a:bodyPr/>
          <a:lstStyle>
            <a:lvl1pPr marL="0" indent="0" algn="ctr">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SUBTITLE/TAGLINE</a:t>
            </a:r>
          </a:p>
        </p:txBody>
      </p:sp>
    </p:spTree>
    <p:extLst>
      <p:ext uri="{BB962C8B-B14F-4D97-AF65-F5344CB8AC3E}">
        <p14:creationId xmlns:p14="http://schemas.microsoft.com/office/powerpoint/2010/main" val="25597529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4">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A7920D87-571D-CC4B-B389-D3610F6FE156}"/>
              </a:ext>
            </a:extLst>
          </p:cNvPr>
          <p:cNvSpPr>
            <a:spLocks noGrp="1"/>
          </p:cNvSpPr>
          <p:nvPr>
            <p:ph type="title" hasCustomPrompt="1"/>
          </p:nvPr>
        </p:nvSpPr>
        <p:spPr>
          <a:xfrm>
            <a:off x="0" y="2665522"/>
            <a:ext cx="12191999" cy="1736944"/>
          </a:xfrm>
          <a:prstGeom prst="rect">
            <a:avLst/>
          </a:prstGeom>
        </p:spPr>
        <p:txBody>
          <a:bodyPr anchor="b"/>
          <a:lstStyle>
            <a:lvl1pPr algn="ctr">
              <a:defRPr sz="4800" b="1">
                <a:solidFill>
                  <a:srgbClr val="00274C"/>
                </a:solidFill>
              </a:defRPr>
            </a:lvl1pPr>
          </a:lstStyle>
          <a:p>
            <a:r>
              <a:rPr lang="en-US" dirty="0"/>
              <a:t>Title Slide 4</a:t>
            </a:r>
          </a:p>
        </p:txBody>
      </p:sp>
      <p:sp>
        <p:nvSpPr>
          <p:cNvPr id="11" name="Subtitle 2">
            <a:extLst>
              <a:ext uri="{FF2B5EF4-FFF2-40B4-BE49-F238E27FC236}">
                <a16:creationId xmlns:a16="http://schemas.microsoft.com/office/drawing/2014/main" id="{4A97885D-6546-714E-B343-8B08B239D24B}"/>
              </a:ext>
            </a:extLst>
          </p:cNvPr>
          <p:cNvSpPr>
            <a:spLocks noGrp="1"/>
          </p:cNvSpPr>
          <p:nvPr>
            <p:ph type="subTitle" idx="1" hasCustomPrompt="1"/>
          </p:nvPr>
        </p:nvSpPr>
        <p:spPr>
          <a:xfrm>
            <a:off x="0" y="4989403"/>
            <a:ext cx="12192000" cy="990983"/>
          </a:xfrm>
          <a:prstGeom prst="rect">
            <a:avLst/>
          </a:prstGeom>
        </p:spPr>
        <p:txBody>
          <a:bodyPr/>
          <a:lstStyle>
            <a:lvl1pPr marL="0" indent="0" algn="ctr">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SUBTITLE/TAGLINE</a:t>
            </a:r>
          </a:p>
        </p:txBody>
      </p:sp>
    </p:spTree>
    <p:extLst>
      <p:ext uri="{BB962C8B-B14F-4D97-AF65-F5344CB8AC3E}">
        <p14:creationId xmlns:p14="http://schemas.microsoft.com/office/powerpoint/2010/main" val="25168074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1E6B6FD4-9028-7F40-BB72-29574A6E6981}"/>
              </a:ext>
            </a:extLst>
          </p:cNvPr>
          <p:cNvSpPr>
            <a:spLocks noGrp="1"/>
          </p:cNvSpPr>
          <p:nvPr>
            <p:ph type="ctrTitle" hasCustomPrompt="1"/>
          </p:nvPr>
        </p:nvSpPr>
        <p:spPr>
          <a:xfrm>
            <a:off x="0" y="3005958"/>
            <a:ext cx="12192000" cy="1407894"/>
          </a:xfrm>
          <a:prstGeom prst="rect">
            <a:avLst/>
          </a:prstGeom>
        </p:spPr>
        <p:txBody>
          <a:bodyPr anchor="b"/>
          <a:lstStyle>
            <a:lvl1pPr algn="ctr">
              <a:defRPr sz="4800" b="1">
                <a:solidFill>
                  <a:srgbClr val="002060"/>
                </a:solidFill>
              </a:defRPr>
            </a:lvl1pPr>
          </a:lstStyle>
          <a:p>
            <a:r>
              <a:rPr lang="en-US" dirty="0"/>
              <a:t>Title Slide 5</a:t>
            </a:r>
          </a:p>
        </p:txBody>
      </p:sp>
      <p:sp>
        <p:nvSpPr>
          <p:cNvPr id="8" name="Subtitle 2">
            <a:extLst>
              <a:ext uri="{FF2B5EF4-FFF2-40B4-BE49-F238E27FC236}">
                <a16:creationId xmlns:a16="http://schemas.microsoft.com/office/drawing/2014/main" id="{368E8998-340B-5044-BF2F-35289E5DDA39}"/>
              </a:ext>
            </a:extLst>
          </p:cNvPr>
          <p:cNvSpPr>
            <a:spLocks noGrp="1"/>
          </p:cNvSpPr>
          <p:nvPr>
            <p:ph type="subTitle" idx="1" hasCustomPrompt="1"/>
          </p:nvPr>
        </p:nvSpPr>
        <p:spPr>
          <a:xfrm>
            <a:off x="0" y="4989403"/>
            <a:ext cx="12192000" cy="990983"/>
          </a:xfrm>
          <a:prstGeom prst="rect">
            <a:avLst/>
          </a:prstGeom>
        </p:spPr>
        <p:txBody>
          <a:bodyPr/>
          <a:lstStyle>
            <a:lvl1pPr marL="0" indent="0" algn="ctr">
              <a:buNone/>
              <a:defRPr sz="2000">
                <a:solidFill>
                  <a:srgbClr val="00274C"/>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SUBTITLE/TAGLINE</a:t>
            </a:r>
          </a:p>
        </p:txBody>
      </p:sp>
    </p:spTree>
    <p:extLst>
      <p:ext uri="{BB962C8B-B14F-4D97-AF65-F5344CB8AC3E}">
        <p14:creationId xmlns:p14="http://schemas.microsoft.com/office/powerpoint/2010/main" val="4901436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Slide 1">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39032E25-2363-5343-A306-954E3827CE32}"/>
              </a:ext>
            </a:extLst>
          </p:cNvPr>
          <p:cNvSpPr>
            <a:spLocks noGrp="1"/>
          </p:cNvSpPr>
          <p:nvPr>
            <p:ph type="ctrTitle" hasCustomPrompt="1"/>
          </p:nvPr>
        </p:nvSpPr>
        <p:spPr>
          <a:xfrm>
            <a:off x="1524000" y="355108"/>
            <a:ext cx="9144000" cy="864092"/>
          </a:xfrm>
          <a:prstGeom prst="rect">
            <a:avLst/>
          </a:prstGeom>
        </p:spPr>
        <p:txBody>
          <a:bodyPr anchor="b"/>
          <a:lstStyle>
            <a:lvl1pPr algn="l">
              <a:defRPr sz="4800" b="1">
                <a:solidFill>
                  <a:srgbClr val="00274C"/>
                </a:solidFill>
              </a:defRPr>
            </a:lvl1pPr>
          </a:lstStyle>
          <a:p>
            <a:r>
              <a:rPr lang="en-US" dirty="0"/>
              <a:t>Headline</a:t>
            </a:r>
          </a:p>
        </p:txBody>
      </p:sp>
      <p:sp>
        <p:nvSpPr>
          <p:cNvPr id="8" name="Subtitle 2">
            <a:extLst>
              <a:ext uri="{FF2B5EF4-FFF2-40B4-BE49-F238E27FC236}">
                <a16:creationId xmlns:a16="http://schemas.microsoft.com/office/drawing/2014/main" id="{4573A1B3-25CF-C244-9A9F-F0AD140606FC}"/>
              </a:ext>
            </a:extLst>
          </p:cNvPr>
          <p:cNvSpPr>
            <a:spLocks noGrp="1"/>
          </p:cNvSpPr>
          <p:nvPr>
            <p:ph type="subTitle" idx="1" hasCustomPrompt="1"/>
          </p:nvPr>
        </p:nvSpPr>
        <p:spPr>
          <a:xfrm>
            <a:off x="1524000" y="1542009"/>
            <a:ext cx="9144000" cy="4596031"/>
          </a:xfrm>
          <a:prstGeom prst="rect">
            <a:avLst/>
          </a:prstGeo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Content</a:t>
            </a:r>
          </a:p>
        </p:txBody>
      </p:sp>
    </p:spTree>
    <p:extLst>
      <p:ext uri="{BB962C8B-B14F-4D97-AF65-F5344CB8AC3E}">
        <p14:creationId xmlns:p14="http://schemas.microsoft.com/office/powerpoint/2010/main" val="41351586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Content Slide 2">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611FECBE-7F2E-A244-8F06-AF3BB9BB3651}"/>
              </a:ext>
            </a:extLst>
          </p:cNvPr>
          <p:cNvSpPr>
            <a:spLocks noGrp="1"/>
          </p:cNvSpPr>
          <p:nvPr>
            <p:ph type="ctrTitle" hasCustomPrompt="1"/>
          </p:nvPr>
        </p:nvSpPr>
        <p:spPr>
          <a:xfrm>
            <a:off x="1524000" y="355108"/>
            <a:ext cx="9144000" cy="864092"/>
          </a:xfrm>
          <a:prstGeom prst="rect">
            <a:avLst/>
          </a:prstGeom>
        </p:spPr>
        <p:txBody>
          <a:bodyPr anchor="b"/>
          <a:lstStyle>
            <a:lvl1pPr algn="l">
              <a:defRPr sz="4800" b="1">
                <a:solidFill>
                  <a:srgbClr val="00274C"/>
                </a:solidFill>
              </a:defRPr>
            </a:lvl1pPr>
          </a:lstStyle>
          <a:p>
            <a:r>
              <a:rPr lang="en-US" dirty="0"/>
              <a:t>Headline</a:t>
            </a:r>
          </a:p>
        </p:txBody>
      </p:sp>
      <p:sp>
        <p:nvSpPr>
          <p:cNvPr id="8" name="Subtitle 2">
            <a:extLst>
              <a:ext uri="{FF2B5EF4-FFF2-40B4-BE49-F238E27FC236}">
                <a16:creationId xmlns:a16="http://schemas.microsoft.com/office/drawing/2014/main" id="{04E4369A-837A-B34E-AB83-109EFB99D883}"/>
              </a:ext>
            </a:extLst>
          </p:cNvPr>
          <p:cNvSpPr>
            <a:spLocks noGrp="1"/>
          </p:cNvSpPr>
          <p:nvPr>
            <p:ph type="subTitle" idx="1" hasCustomPrompt="1"/>
          </p:nvPr>
        </p:nvSpPr>
        <p:spPr>
          <a:xfrm>
            <a:off x="1524000" y="1542009"/>
            <a:ext cx="9144000" cy="4596031"/>
          </a:xfrm>
          <a:prstGeom prst="rect">
            <a:avLst/>
          </a:prstGeo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Content</a:t>
            </a:r>
          </a:p>
        </p:txBody>
      </p:sp>
      <p:sp>
        <p:nvSpPr>
          <p:cNvPr id="9" name="Date Placeholder 3">
            <a:extLst>
              <a:ext uri="{FF2B5EF4-FFF2-40B4-BE49-F238E27FC236}">
                <a16:creationId xmlns:a16="http://schemas.microsoft.com/office/drawing/2014/main" id="{1C186C50-8FFD-7347-8887-535491AC5AD0}"/>
              </a:ext>
            </a:extLst>
          </p:cNvPr>
          <p:cNvSpPr>
            <a:spLocks noGrp="1"/>
          </p:cNvSpPr>
          <p:nvPr>
            <p:ph type="dt" sz="half" idx="10"/>
          </p:nvPr>
        </p:nvSpPr>
        <p:spPr>
          <a:xfrm>
            <a:off x="9693166" y="6474372"/>
            <a:ext cx="974834" cy="247103"/>
          </a:xfrm>
          <a:prstGeom prst="rect">
            <a:avLst/>
          </a:prstGeom>
        </p:spPr>
        <p:txBody>
          <a:bodyPr/>
          <a:lstStyle>
            <a:lvl1pPr algn="r">
              <a:defRPr sz="1200">
                <a:solidFill>
                  <a:schemeClr val="bg1"/>
                </a:solidFill>
              </a:defRPr>
            </a:lvl1pPr>
          </a:lstStyle>
          <a:p>
            <a:endParaRPr lang="en-US" dirty="0"/>
          </a:p>
        </p:txBody>
      </p:sp>
      <p:sp>
        <p:nvSpPr>
          <p:cNvPr id="10" name="Footer Placeholder 4">
            <a:extLst>
              <a:ext uri="{FF2B5EF4-FFF2-40B4-BE49-F238E27FC236}">
                <a16:creationId xmlns:a16="http://schemas.microsoft.com/office/drawing/2014/main" id="{FE9C16E7-4A5A-4B4E-BA20-0C42548368CF}"/>
              </a:ext>
            </a:extLst>
          </p:cNvPr>
          <p:cNvSpPr>
            <a:spLocks noGrp="1"/>
          </p:cNvSpPr>
          <p:nvPr>
            <p:ph type="ftr" sz="quarter" idx="11"/>
          </p:nvPr>
        </p:nvSpPr>
        <p:spPr>
          <a:xfrm>
            <a:off x="1524000" y="6474372"/>
            <a:ext cx="7819697" cy="247103"/>
          </a:xfrm>
          <a:prstGeom prst="rect">
            <a:avLst/>
          </a:prstGeom>
        </p:spPr>
        <p:txBody>
          <a:bodyPr/>
          <a:lstStyle>
            <a:lvl1pPr>
              <a:defRPr sz="1200">
                <a:solidFill>
                  <a:schemeClr val="bg1"/>
                </a:solidFill>
              </a:defRPr>
            </a:lvl1pPr>
          </a:lstStyle>
          <a:p>
            <a:endParaRPr lang="en-US" dirty="0"/>
          </a:p>
        </p:txBody>
      </p:sp>
      <p:sp>
        <p:nvSpPr>
          <p:cNvPr id="11" name="Slide Number Placeholder 5">
            <a:extLst>
              <a:ext uri="{FF2B5EF4-FFF2-40B4-BE49-F238E27FC236}">
                <a16:creationId xmlns:a16="http://schemas.microsoft.com/office/drawing/2014/main" id="{4677279D-D2B1-9448-9829-8902CDD5D7BE}"/>
              </a:ext>
            </a:extLst>
          </p:cNvPr>
          <p:cNvSpPr>
            <a:spLocks noGrp="1"/>
          </p:cNvSpPr>
          <p:nvPr>
            <p:ph type="sldNum" sz="quarter" idx="12"/>
          </p:nvPr>
        </p:nvSpPr>
        <p:spPr>
          <a:xfrm>
            <a:off x="10668000" y="6474372"/>
            <a:ext cx="1135117" cy="247103"/>
          </a:xfrm>
          <a:prstGeom prst="rect">
            <a:avLst/>
          </a:prstGeom>
        </p:spPr>
        <p:txBody>
          <a:bodyPr/>
          <a:lstStyle>
            <a:lvl1pPr algn="r">
              <a:defRPr sz="1200">
                <a:solidFill>
                  <a:schemeClr val="bg1"/>
                </a:solidFill>
              </a:defRPr>
            </a:lvl1pPr>
          </a:lstStyle>
          <a:p>
            <a:fld id="{B72E91CA-9B22-2844-8E94-2A762C5288E7}" type="slidenum">
              <a:rPr lang="en-US" smtClean="0"/>
              <a:pPr/>
              <a:t>‹#›</a:t>
            </a:fld>
            <a:endParaRPr lang="en-US" dirty="0"/>
          </a:p>
        </p:txBody>
      </p:sp>
    </p:spTree>
    <p:extLst>
      <p:ext uri="{BB962C8B-B14F-4D97-AF65-F5344CB8AC3E}">
        <p14:creationId xmlns:p14="http://schemas.microsoft.com/office/powerpoint/2010/main" val="5326224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Slide 2">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611FECBE-7F2E-A244-8F06-AF3BB9BB3651}"/>
              </a:ext>
            </a:extLst>
          </p:cNvPr>
          <p:cNvSpPr>
            <a:spLocks noGrp="1"/>
          </p:cNvSpPr>
          <p:nvPr>
            <p:ph type="ctrTitle" hasCustomPrompt="1"/>
          </p:nvPr>
        </p:nvSpPr>
        <p:spPr>
          <a:xfrm>
            <a:off x="1524000" y="355108"/>
            <a:ext cx="9144000" cy="864092"/>
          </a:xfrm>
          <a:prstGeom prst="rect">
            <a:avLst/>
          </a:prstGeom>
        </p:spPr>
        <p:txBody>
          <a:bodyPr anchor="b"/>
          <a:lstStyle>
            <a:lvl1pPr algn="l">
              <a:defRPr sz="4800" b="1">
                <a:solidFill>
                  <a:srgbClr val="00274C"/>
                </a:solidFill>
              </a:defRPr>
            </a:lvl1pPr>
          </a:lstStyle>
          <a:p>
            <a:r>
              <a:rPr lang="en-US" dirty="0"/>
              <a:t>Headline</a:t>
            </a:r>
          </a:p>
        </p:txBody>
      </p:sp>
      <p:sp>
        <p:nvSpPr>
          <p:cNvPr id="8" name="Subtitle 2">
            <a:extLst>
              <a:ext uri="{FF2B5EF4-FFF2-40B4-BE49-F238E27FC236}">
                <a16:creationId xmlns:a16="http://schemas.microsoft.com/office/drawing/2014/main" id="{04E4369A-837A-B34E-AB83-109EFB99D883}"/>
              </a:ext>
            </a:extLst>
          </p:cNvPr>
          <p:cNvSpPr>
            <a:spLocks noGrp="1"/>
          </p:cNvSpPr>
          <p:nvPr>
            <p:ph type="subTitle" idx="1" hasCustomPrompt="1"/>
          </p:nvPr>
        </p:nvSpPr>
        <p:spPr>
          <a:xfrm>
            <a:off x="1524000" y="1542009"/>
            <a:ext cx="9144000" cy="4596031"/>
          </a:xfrm>
          <a:prstGeom prst="rect">
            <a:avLst/>
          </a:prstGeo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Content</a:t>
            </a:r>
          </a:p>
        </p:txBody>
      </p:sp>
      <p:sp>
        <p:nvSpPr>
          <p:cNvPr id="9" name="Date Placeholder 3">
            <a:extLst>
              <a:ext uri="{FF2B5EF4-FFF2-40B4-BE49-F238E27FC236}">
                <a16:creationId xmlns:a16="http://schemas.microsoft.com/office/drawing/2014/main" id="{1C186C50-8FFD-7347-8887-535491AC5AD0}"/>
              </a:ext>
            </a:extLst>
          </p:cNvPr>
          <p:cNvSpPr>
            <a:spLocks noGrp="1"/>
          </p:cNvSpPr>
          <p:nvPr>
            <p:ph type="dt" sz="half" idx="10"/>
          </p:nvPr>
        </p:nvSpPr>
        <p:spPr>
          <a:xfrm>
            <a:off x="9693166" y="6474372"/>
            <a:ext cx="974834" cy="247103"/>
          </a:xfrm>
          <a:prstGeom prst="rect">
            <a:avLst/>
          </a:prstGeom>
        </p:spPr>
        <p:txBody>
          <a:bodyPr/>
          <a:lstStyle>
            <a:lvl1pPr algn="r">
              <a:defRPr sz="1200">
                <a:solidFill>
                  <a:schemeClr val="bg1"/>
                </a:solidFill>
              </a:defRPr>
            </a:lvl1pPr>
          </a:lstStyle>
          <a:p>
            <a:endParaRPr lang="en-US" dirty="0"/>
          </a:p>
        </p:txBody>
      </p:sp>
      <p:sp>
        <p:nvSpPr>
          <p:cNvPr id="10" name="Footer Placeholder 4">
            <a:extLst>
              <a:ext uri="{FF2B5EF4-FFF2-40B4-BE49-F238E27FC236}">
                <a16:creationId xmlns:a16="http://schemas.microsoft.com/office/drawing/2014/main" id="{FE9C16E7-4A5A-4B4E-BA20-0C42548368CF}"/>
              </a:ext>
            </a:extLst>
          </p:cNvPr>
          <p:cNvSpPr>
            <a:spLocks noGrp="1"/>
          </p:cNvSpPr>
          <p:nvPr>
            <p:ph type="ftr" sz="quarter" idx="11"/>
          </p:nvPr>
        </p:nvSpPr>
        <p:spPr>
          <a:xfrm>
            <a:off x="1524000" y="6474372"/>
            <a:ext cx="7819697" cy="247103"/>
          </a:xfrm>
          <a:prstGeom prst="rect">
            <a:avLst/>
          </a:prstGeom>
        </p:spPr>
        <p:txBody>
          <a:bodyPr/>
          <a:lstStyle>
            <a:lvl1pPr>
              <a:defRPr sz="1200">
                <a:solidFill>
                  <a:schemeClr val="bg1"/>
                </a:solidFill>
              </a:defRPr>
            </a:lvl1pPr>
          </a:lstStyle>
          <a:p>
            <a:endParaRPr lang="en-US" dirty="0"/>
          </a:p>
        </p:txBody>
      </p:sp>
      <p:sp>
        <p:nvSpPr>
          <p:cNvPr id="11" name="Slide Number Placeholder 5">
            <a:extLst>
              <a:ext uri="{FF2B5EF4-FFF2-40B4-BE49-F238E27FC236}">
                <a16:creationId xmlns:a16="http://schemas.microsoft.com/office/drawing/2014/main" id="{4677279D-D2B1-9448-9829-8902CDD5D7BE}"/>
              </a:ext>
            </a:extLst>
          </p:cNvPr>
          <p:cNvSpPr>
            <a:spLocks noGrp="1"/>
          </p:cNvSpPr>
          <p:nvPr>
            <p:ph type="sldNum" sz="quarter" idx="12"/>
          </p:nvPr>
        </p:nvSpPr>
        <p:spPr>
          <a:xfrm>
            <a:off x="10668000" y="6474372"/>
            <a:ext cx="1135117" cy="247103"/>
          </a:xfrm>
          <a:prstGeom prst="rect">
            <a:avLst/>
          </a:prstGeom>
        </p:spPr>
        <p:txBody>
          <a:bodyPr/>
          <a:lstStyle>
            <a:lvl1pPr algn="r">
              <a:defRPr sz="1200">
                <a:solidFill>
                  <a:schemeClr val="bg1"/>
                </a:solidFill>
              </a:defRPr>
            </a:lvl1pPr>
          </a:lstStyle>
          <a:p>
            <a:fld id="{B72E91CA-9B22-2844-8E94-2A762C5288E7}" type="slidenum">
              <a:rPr lang="en-US" smtClean="0"/>
              <a:pPr/>
              <a:t>‹#›</a:t>
            </a:fld>
            <a:endParaRPr lang="en-US" dirty="0"/>
          </a:p>
        </p:txBody>
      </p:sp>
    </p:spTree>
    <p:extLst>
      <p:ext uri="{BB962C8B-B14F-4D97-AF65-F5344CB8AC3E}">
        <p14:creationId xmlns:p14="http://schemas.microsoft.com/office/powerpoint/2010/main" val="94169872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jpg"/></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theme" Target="../theme/theme10.xml"/><Relationship Id="rId1" Type="http://schemas.openxmlformats.org/officeDocument/2006/relationships/slideLayout" Target="../slideLayouts/slideLayout13.xml"/></Relationships>
</file>

<file path=ppt/slideMasters/_rels/slideMaster1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theme" Target="../theme/theme11.xml"/><Relationship Id="rId1"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theme" Target="../theme/theme2.xml"/><Relationship Id="rId1" Type="http://schemas.openxmlformats.org/officeDocument/2006/relationships/slideLayout" Target="../slideLayouts/slideLayout3.xml"/><Relationship Id="rId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3.xml"/><Relationship Id="rId1" Type="http://schemas.openxmlformats.org/officeDocument/2006/relationships/slideLayout" Target="../slideLayouts/slideLayout4.xml"/><Relationship Id="rId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4.xml"/><Relationship Id="rId1" Type="http://schemas.openxmlformats.org/officeDocument/2006/relationships/slideLayout" Target="../slideLayouts/slideLayout5.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5.xml"/><Relationship Id="rId1" Type="http://schemas.openxmlformats.org/officeDocument/2006/relationships/slideLayout" Target="../slideLayouts/slideLayout6.xml"/></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8.xml"/><Relationship Id="rId1" Type="http://schemas.openxmlformats.org/officeDocument/2006/relationships/slideLayout" Target="../slideLayouts/slideLayout7.xml"/><Relationship Id="rId4" Type="http://schemas.openxmlformats.org/officeDocument/2006/relationships/image" Target="../media/image4.jpg"/></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10.xml"/><Relationship Id="rId1" Type="http://schemas.openxmlformats.org/officeDocument/2006/relationships/slideLayout" Target="../slideLayouts/slideLayout9.xml"/><Relationship Id="rId4" Type="http://schemas.openxmlformats.org/officeDocument/2006/relationships/image" Target="../media/image5.jpg"/></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theme" Target="../theme/theme8.xml"/><Relationship Id="rId1" Type="http://schemas.openxmlformats.org/officeDocument/2006/relationships/slideLayout" Target="../slideLayouts/slideLayout11.xml"/></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theme" Target="../theme/theme9.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3AFA15C-67E7-D849-A741-5217D3B71504}"/>
              </a:ext>
            </a:extLst>
          </p:cNvPr>
          <p:cNvPicPr>
            <a:picLocks noChangeAspect="1"/>
          </p:cNvPicPr>
          <p:nvPr userDrawn="1"/>
        </p:nvPicPr>
        <p:blipFill>
          <a:blip r:embed="rId4"/>
          <a:stretch>
            <a:fill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C2AE62F6-F32B-C941-8525-B0036D210899}"/>
              </a:ext>
            </a:extLst>
          </p:cNvPr>
          <p:cNvPicPr>
            <a:picLocks noChangeAspect="1"/>
          </p:cNvPicPr>
          <p:nvPr userDrawn="1"/>
        </p:nvPicPr>
        <p:blipFill>
          <a:blip r:embed="rId5"/>
          <a:stretch>
            <a:fillRect/>
          </a:stretch>
        </p:blipFill>
        <p:spPr>
          <a:xfrm>
            <a:off x="5130800" y="720890"/>
            <a:ext cx="1930400" cy="2057400"/>
          </a:xfrm>
          <a:prstGeom prst="rect">
            <a:avLst/>
          </a:prstGeom>
        </p:spPr>
      </p:pic>
    </p:spTree>
    <p:extLst>
      <p:ext uri="{BB962C8B-B14F-4D97-AF65-F5344CB8AC3E}">
        <p14:creationId xmlns:p14="http://schemas.microsoft.com/office/powerpoint/2010/main" val="3565781673"/>
      </p:ext>
    </p:extLst>
  </p:cSld>
  <p:clrMap bg1="lt1" tx1="dk1" bg2="lt2" tx2="dk2" accent1="accent1" accent2="accent2" accent3="accent3" accent4="accent4" accent5="accent5" accent6="accent6" hlink="hlink" folHlink="folHlink"/>
  <p:sldLayoutIdLst>
    <p:sldLayoutId id="2147483649" r:id="rId1"/>
    <p:sldLayoutId id="2147483671" r:id="rId2"/>
  </p:sldLayoutIdLst>
  <p:hf hdr="0" ftr="0" dt="0"/>
  <p:txStyles>
    <p:titleStyle>
      <a:lvl1pPr algn="ctr" defTabSz="914400" rtl="0" eaLnBrk="1" latinLnBrk="0" hangingPunct="1">
        <a:lnSpc>
          <a:spcPct val="90000"/>
        </a:lnSpc>
        <a:spcBef>
          <a:spcPct val="0"/>
        </a:spcBef>
        <a:buNone/>
        <a:defRPr sz="4400" b="1" kern="1200">
          <a:solidFill>
            <a:schemeClr val="bg1"/>
          </a:solidFill>
          <a:latin typeface="+mj-lt"/>
          <a:ea typeface="+mj-ea"/>
          <a:cs typeface="+mj-cs"/>
        </a:defRPr>
      </a:lvl1pPr>
    </p:titleStyle>
    <p:bodyStyle>
      <a:lvl1pPr marL="0" indent="0" algn="ctr" defTabSz="914400" rtl="0" eaLnBrk="1" latinLnBrk="0" hangingPunct="1">
        <a:lnSpc>
          <a:spcPct val="90000"/>
        </a:lnSpc>
        <a:spcBef>
          <a:spcPts val="1000"/>
        </a:spcBef>
        <a:buFont typeface="Arial" panose="020B0604020202020204" pitchFamily="34" charset="0"/>
        <a:buNone/>
        <a:defRPr sz="1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CF7407B-BDEC-6E4B-A6EE-D9480A01E287}"/>
              </a:ext>
            </a:extLst>
          </p:cNvPr>
          <p:cNvPicPr>
            <a:picLocks noChangeAspect="1"/>
          </p:cNvPicPr>
          <p:nvPr userDrawn="1"/>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4073153158"/>
      </p:ext>
    </p:extLst>
  </p:cSld>
  <p:clrMap bg1="lt1" tx1="dk1" bg2="lt2" tx2="dk2" accent1="accent1" accent2="accent2" accent3="accent3" accent4="accent4" accent5="accent5" accent6="accent6" hlink="hlink" folHlink="folHlink"/>
  <p:sldLayoutIdLst>
    <p:sldLayoutId id="2147483659"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7A5AFCB-4427-7648-906B-B22FE1ABE74A}"/>
              </a:ext>
            </a:extLst>
          </p:cNvPr>
          <p:cNvPicPr>
            <a:picLocks noChangeAspect="1"/>
          </p:cNvPicPr>
          <p:nvPr userDrawn="1"/>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074998787"/>
      </p:ext>
    </p:extLst>
  </p:cSld>
  <p:clrMap bg1="lt1" tx1="dk1" bg2="lt2" tx2="dk2" accent1="accent1" accent2="accent2" accent3="accent3" accent4="accent4" accent5="accent5" accent6="accent6" hlink="hlink" folHlink="folHlink"/>
  <p:sldLayoutIdLst>
    <p:sldLayoutId id="2147483661"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5755742-0700-034C-B4AE-306C657BF80C}"/>
              </a:ext>
            </a:extLst>
          </p:cNvPr>
          <p:cNvPicPr>
            <a:picLocks noChangeAspect="1"/>
          </p:cNvPicPr>
          <p:nvPr userDrawn="1"/>
        </p:nvPicPr>
        <p:blipFill>
          <a:blip r:embed="rId3"/>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C5076D48-578B-E44B-A42E-714FD8BD8955}"/>
              </a:ext>
            </a:extLst>
          </p:cNvPr>
          <p:cNvPicPr>
            <a:picLocks noChangeAspect="1"/>
          </p:cNvPicPr>
          <p:nvPr userDrawn="1"/>
        </p:nvPicPr>
        <p:blipFill>
          <a:blip r:embed="rId4"/>
          <a:stretch>
            <a:fillRect/>
          </a:stretch>
        </p:blipFill>
        <p:spPr>
          <a:xfrm>
            <a:off x="5130800" y="720890"/>
            <a:ext cx="1930400" cy="2057400"/>
          </a:xfrm>
          <a:prstGeom prst="rect">
            <a:avLst/>
          </a:prstGeom>
        </p:spPr>
      </p:pic>
    </p:spTree>
    <p:extLst>
      <p:ext uri="{BB962C8B-B14F-4D97-AF65-F5344CB8AC3E}">
        <p14:creationId xmlns:p14="http://schemas.microsoft.com/office/powerpoint/2010/main" val="4124864072"/>
      </p:ext>
    </p:extLst>
  </p:cSld>
  <p:clrMap bg1="lt1" tx1="dk1" bg2="lt2" tx2="dk2" accent1="accent1" accent2="accent2" accent3="accent3" accent4="accent4" accent5="accent5" accent6="accent6" hlink="hlink" folHlink="folHlink"/>
  <p:sldLayoutIdLst>
    <p:sldLayoutId id="2147483651"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26AE793-216F-9043-A865-4A7387AA81B0}"/>
              </a:ext>
            </a:extLst>
          </p:cNvPr>
          <p:cNvPicPr>
            <a:picLocks noChangeAspect="1"/>
          </p:cNvPicPr>
          <p:nvPr userDrawn="1"/>
        </p:nvPicPr>
        <p:blipFill rotWithShape="1">
          <a:blip r:embed="rId3"/>
          <a:srcRect t="16860" b="47968"/>
          <a:stretch/>
        </p:blipFill>
        <p:spPr>
          <a:xfrm>
            <a:off x="0" y="4445876"/>
            <a:ext cx="12192000" cy="2412124"/>
          </a:xfrm>
          <a:prstGeom prst="rect">
            <a:avLst/>
          </a:prstGeom>
        </p:spPr>
      </p:pic>
      <p:pic>
        <p:nvPicPr>
          <p:cNvPr id="8" name="Picture 7">
            <a:extLst>
              <a:ext uri="{FF2B5EF4-FFF2-40B4-BE49-F238E27FC236}">
                <a16:creationId xmlns:a16="http://schemas.microsoft.com/office/drawing/2014/main" id="{98A1A8D0-A3C8-B248-8599-C115BE86BCE2}"/>
              </a:ext>
            </a:extLst>
          </p:cNvPr>
          <p:cNvPicPr>
            <a:picLocks noChangeAspect="1"/>
          </p:cNvPicPr>
          <p:nvPr userDrawn="1"/>
        </p:nvPicPr>
        <p:blipFill>
          <a:blip r:embed="rId4"/>
          <a:stretch>
            <a:fillRect/>
          </a:stretch>
        </p:blipFill>
        <p:spPr>
          <a:xfrm>
            <a:off x="5130800" y="720890"/>
            <a:ext cx="1930400" cy="2057400"/>
          </a:xfrm>
          <a:prstGeom prst="rect">
            <a:avLst/>
          </a:prstGeom>
        </p:spPr>
      </p:pic>
      <p:cxnSp>
        <p:nvCxnSpPr>
          <p:cNvPr id="10" name="Straight Connector 9">
            <a:extLst>
              <a:ext uri="{FF2B5EF4-FFF2-40B4-BE49-F238E27FC236}">
                <a16:creationId xmlns:a16="http://schemas.microsoft.com/office/drawing/2014/main" id="{0EC2826E-A3E5-7747-897A-4D24F311CB33}"/>
              </a:ext>
            </a:extLst>
          </p:cNvPr>
          <p:cNvCxnSpPr>
            <a:cxnSpLocks/>
          </p:cNvCxnSpPr>
          <p:nvPr userDrawn="1"/>
        </p:nvCxnSpPr>
        <p:spPr>
          <a:xfrm>
            <a:off x="0" y="4445876"/>
            <a:ext cx="12192000" cy="0"/>
          </a:xfrm>
          <a:prstGeom prst="line">
            <a:avLst/>
          </a:prstGeom>
          <a:ln w="762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3" name="Title 1">
            <a:extLst>
              <a:ext uri="{FF2B5EF4-FFF2-40B4-BE49-F238E27FC236}">
                <a16:creationId xmlns:a16="http://schemas.microsoft.com/office/drawing/2014/main" id="{F62719F2-9F25-264A-A7EB-37BBAC79DE4E}"/>
              </a:ext>
            </a:extLst>
          </p:cNvPr>
          <p:cNvSpPr txBox="1">
            <a:spLocks/>
          </p:cNvSpPr>
          <p:nvPr userDrawn="1"/>
        </p:nvSpPr>
        <p:spPr>
          <a:xfrm>
            <a:off x="1524000" y="3005958"/>
            <a:ext cx="9144000" cy="1407894"/>
          </a:xfrm>
          <a:prstGeom prst="rect">
            <a:avLst/>
          </a:prstGeom>
        </p:spPr>
        <p:txBody>
          <a:bodyPr anchor="b"/>
          <a:lstStyle>
            <a:lvl1pPr algn="ctr" defTabSz="914400" rtl="0" eaLnBrk="1" latinLnBrk="0" hangingPunct="1">
              <a:lnSpc>
                <a:spcPct val="90000"/>
              </a:lnSpc>
              <a:spcBef>
                <a:spcPct val="0"/>
              </a:spcBef>
              <a:buNone/>
              <a:defRPr sz="4800" b="1" kern="1200">
                <a:solidFill>
                  <a:schemeClr val="bg1"/>
                </a:solidFill>
                <a:latin typeface="+mj-lt"/>
                <a:ea typeface="+mj-ea"/>
                <a:cs typeface="+mj-cs"/>
              </a:defRPr>
            </a:lvl1pPr>
          </a:lstStyle>
          <a:p>
            <a:r>
              <a:rPr lang="en-US"/>
              <a:t>Title Slide 2</a:t>
            </a:r>
            <a:endParaRPr lang="en-US" dirty="0"/>
          </a:p>
        </p:txBody>
      </p:sp>
    </p:spTree>
    <p:extLst>
      <p:ext uri="{BB962C8B-B14F-4D97-AF65-F5344CB8AC3E}">
        <p14:creationId xmlns:p14="http://schemas.microsoft.com/office/powerpoint/2010/main" val="2337594799"/>
      </p:ext>
    </p:extLst>
  </p:cSld>
  <p:clrMap bg1="lt1" tx1="dk1" bg2="lt2" tx2="dk2" accent1="accent1" accent2="accent2" accent3="accent3" accent4="accent4" accent5="accent5" accent6="accent6" hlink="hlink" folHlink="folHlink"/>
  <p:sldLayoutIdLst>
    <p:sldLayoutId id="2147483653"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D28CFBB-05A1-0D4C-BAEF-C1396714FC35}"/>
              </a:ext>
            </a:extLst>
          </p:cNvPr>
          <p:cNvSpPr/>
          <p:nvPr userDrawn="1"/>
        </p:nvSpPr>
        <p:spPr>
          <a:xfrm>
            <a:off x="0" y="4445876"/>
            <a:ext cx="12192000" cy="2412124"/>
          </a:xfrm>
          <a:prstGeom prst="rect">
            <a:avLst/>
          </a:prstGeom>
          <a:solidFill>
            <a:srgbClr val="0027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86B21C43-EF3E-6740-B05D-A42023846950}"/>
              </a:ext>
            </a:extLst>
          </p:cNvPr>
          <p:cNvPicPr>
            <a:picLocks noChangeAspect="1"/>
          </p:cNvPicPr>
          <p:nvPr userDrawn="1"/>
        </p:nvPicPr>
        <p:blipFill>
          <a:blip r:embed="rId3"/>
          <a:stretch>
            <a:fillRect/>
          </a:stretch>
        </p:blipFill>
        <p:spPr>
          <a:xfrm>
            <a:off x="5130800" y="720890"/>
            <a:ext cx="1930400" cy="2057400"/>
          </a:xfrm>
          <a:prstGeom prst="rect">
            <a:avLst/>
          </a:prstGeom>
        </p:spPr>
      </p:pic>
      <p:cxnSp>
        <p:nvCxnSpPr>
          <p:cNvPr id="11" name="Straight Connector 10">
            <a:extLst>
              <a:ext uri="{FF2B5EF4-FFF2-40B4-BE49-F238E27FC236}">
                <a16:creationId xmlns:a16="http://schemas.microsoft.com/office/drawing/2014/main" id="{6214D7EA-B9D7-E440-914A-16FF19E03683}"/>
              </a:ext>
            </a:extLst>
          </p:cNvPr>
          <p:cNvCxnSpPr>
            <a:cxnSpLocks/>
          </p:cNvCxnSpPr>
          <p:nvPr userDrawn="1"/>
        </p:nvCxnSpPr>
        <p:spPr>
          <a:xfrm>
            <a:off x="0" y="4445876"/>
            <a:ext cx="12192000" cy="0"/>
          </a:xfrm>
          <a:prstGeom prst="line">
            <a:avLst/>
          </a:prstGeom>
          <a:ln w="7620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18644467"/>
      </p:ext>
    </p:extLst>
  </p:cSld>
  <p:clrMap bg1="lt1" tx1="dk1" bg2="lt2" tx2="dk2" accent1="accent1" accent2="accent2" accent3="accent3" accent4="accent4" accent5="accent5" accent6="accent6" hlink="hlink" folHlink="folHlink"/>
  <p:sldLayoutIdLst>
    <p:sldLayoutId id="2147483655"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A64DC30-33F2-914A-85DA-D78716190C1E}"/>
              </a:ext>
            </a:extLst>
          </p:cNvPr>
          <p:cNvPicPr>
            <a:picLocks noChangeAspect="1"/>
          </p:cNvPicPr>
          <p:nvPr userDrawn="1"/>
        </p:nvPicPr>
        <p:blipFill>
          <a:blip r:embed="rId3"/>
          <a:stretch>
            <a:fillRect/>
          </a:stretch>
        </p:blipFill>
        <p:spPr>
          <a:xfrm>
            <a:off x="5130800" y="720890"/>
            <a:ext cx="1930400" cy="2057400"/>
          </a:xfrm>
          <a:prstGeom prst="rect">
            <a:avLst/>
          </a:prstGeom>
        </p:spPr>
      </p:pic>
      <p:cxnSp>
        <p:nvCxnSpPr>
          <p:cNvPr id="9" name="Straight Connector 8">
            <a:extLst>
              <a:ext uri="{FF2B5EF4-FFF2-40B4-BE49-F238E27FC236}">
                <a16:creationId xmlns:a16="http://schemas.microsoft.com/office/drawing/2014/main" id="{CF90F6DA-EA76-C84A-B8B9-B99EFAAB62A9}"/>
              </a:ext>
            </a:extLst>
          </p:cNvPr>
          <p:cNvCxnSpPr>
            <a:cxnSpLocks/>
          </p:cNvCxnSpPr>
          <p:nvPr userDrawn="1"/>
        </p:nvCxnSpPr>
        <p:spPr>
          <a:xfrm>
            <a:off x="0" y="4445876"/>
            <a:ext cx="12192000" cy="0"/>
          </a:xfrm>
          <a:prstGeom prst="line">
            <a:avLst/>
          </a:prstGeom>
          <a:ln w="7620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00232390"/>
      </p:ext>
    </p:extLst>
  </p:cSld>
  <p:clrMap bg1="lt1" tx1="dk1" bg2="lt2" tx2="dk2" accent1="accent1" accent2="accent2" accent3="accent3" accent4="accent4" accent5="accent5" accent6="accent6" hlink="hlink" folHlink="folHlink"/>
  <p:sldLayoutIdLst>
    <p:sldLayoutId id="2147483657"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7A444A1-CF09-3B4A-BCB2-1DA487F87CB8}"/>
              </a:ext>
            </a:extLst>
          </p:cNvPr>
          <p:cNvPicPr>
            <a:picLocks noChangeAspect="1"/>
          </p:cNvPicPr>
          <p:nvPr userDrawn="1"/>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212365868"/>
      </p:ext>
    </p:extLst>
  </p:cSld>
  <p:clrMap bg1="lt1" tx1="dk1" bg2="lt2" tx2="dk2" accent1="accent1" accent2="accent2" accent3="accent3" accent4="accent4" accent5="accent5" accent6="accent6" hlink="hlink" folHlink="folHlink"/>
  <p:sldLayoutIdLst>
    <p:sldLayoutId id="2147483663" r:id="rId1"/>
    <p:sldLayoutId id="2147483670" r:id="rId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CDAB1EC-0489-EA49-8E53-4995A99E3C50}"/>
              </a:ext>
            </a:extLst>
          </p:cNvPr>
          <p:cNvPicPr>
            <a:picLocks noChangeAspect="1"/>
          </p:cNvPicPr>
          <p:nvPr userDrawn="1"/>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239982860"/>
      </p:ext>
    </p:extLst>
  </p:cSld>
  <p:clrMap bg1="lt1" tx1="dk1" bg2="lt2" tx2="dk2" accent1="accent1" accent2="accent2" accent3="accent3" accent4="accent4" accent5="accent5" accent6="accent6" hlink="hlink" folHlink="folHlink"/>
  <p:sldLayoutIdLst>
    <p:sldLayoutId id="2147483665" r:id="rId1"/>
    <p:sldLayoutId id="2147483672" r:id="rId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99E5877-559A-F243-8967-3F1F8DC8265B}"/>
              </a:ext>
            </a:extLst>
          </p:cNvPr>
          <p:cNvPicPr>
            <a:picLocks noChangeAspect="1"/>
          </p:cNvPicPr>
          <p:nvPr userDrawn="1"/>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804122359"/>
      </p:ext>
    </p:extLst>
  </p:cSld>
  <p:clrMap bg1="lt1" tx1="dk1" bg2="lt2" tx2="dk2" accent1="accent1" accent2="accent2" accent3="accent3" accent4="accent4" accent5="accent5" accent6="accent6" hlink="hlink" folHlink="folHlink"/>
  <p:sldLayoutIdLst>
    <p:sldLayoutId id="2147483667"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AD707EE-9733-844D-B774-2267A7C3D85B}"/>
              </a:ext>
            </a:extLst>
          </p:cNvPr>
          <p:cNvPicPr>
            <a:picLocks noChangeAspect="1"/>
          </p:cNvPicPr>
          <p:nvPr userDrawn="1"/>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41700759"/>
      </p:ext>
    </p:extLst>
  </p:cSld>
  <p:clrMap bg1="lt1" tx1="dk1" bg2="lt2" tx2="dk2" accent1="accent1" accent2="accent2" accent3="accent3" accent4="accent4" accent5="accent5" accent6="accent6" hlink="hlink" folHlink="folHlink"/>
  <p:sldLayoutIdLst>
    <p:sldLayoutId id="2147483669"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9.xml"/><Relationship Id="rId4" Type="http://schemas.openxmlformats.org/officeDocument/2006/relationships/image" Target="../media/image23.em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4.pn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4.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8.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xml"/><Relationship Id="rId1" Type="http://schemas.openxmlformats.org/officeDocument/2006/relationships/slideLayout" Target="../slideLayouts/slideLayout8.xml"/><Relationship Id="rId4" Type="http://schemas.openxmlformats.org/officeDocument/2006/relationships/image" Target="../media/image3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4.xml"/><Relationship Id="rId1" Type="http://schemas.openxmlformats.org/officeDocument/2006/relationships/slideLayout" Target="../slideLayouts/slideLayout9.xml"/><Relationship Id="rId4" Type="http://schemas.openxmlformats.org/officeDocument/2006/relationships/image" Target="../media/image66.png"/></Relationships>
</file>

<file path=ppt/slides/_rels/slide28.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5.xml"/><Relationship Id="rId1" Type="http://schemas.openxmlformats.org/officeDocument/2006/relationships/slideLayout" Target="../slideLayouts/slideLayout9.xml"/><Relationship Id="rId4" Type="http://schemas.openxmlformats.org/officeDocument/2006/relationships/image" Target="../media/image40.png"/></Relationships>
</file>

<file path=ppt/slides/_rels/slide29.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7.xml"/><Relationship Id="rId1" Type="http://schemas.openxmlformats.org/officeDocument/2006/relationships/slideLayout" Target="../slideLayouts/slideLayout9.xml"/><Relationship Id="rId4" Type="http://schemas.openxmlformats.org/officeDocument/2006/relationships/image" Target="../media/image62.png"/></Relationships>
</file>

<file path=ppt/slides/_rels/slide31.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8.xml"/><Relationship Id="rId1" Type="http://schemas.openxmlformats.org/officeDocument/2006/relationships/slideLayout" Target="../slideLayouts/slideLayout9.xml"/><Relationship Id="rId4" Type="http://schemas.openxmlformats.org/officeDocument/2006/relationships/image" Target="../media/image48.png"/></Relationships>
</file>

<file path=ppt/slides/_rels/slide32.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9.xml"/><Relationship Id="rId1" Type="http://schemas.openxmlformats.org/officeDocument/2006/relationships/slideLayout" Target="../slideLayouts/slideLayout9.xml"/><Relationship Id="rId4" Type="http://schemas.openxmlformats.org/officeDocument/2006/relationships/image" Target="../media/image71.png"/></Relationships>
</file>

<file path=ppt/slides/_rels/slide33.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9.xml"/><Relationship Id="rId4" Type="http://schemas.openxmlformats.org/officeDocument/2006/relationships/image" Target="../media/image12.emf"/></Relationships>
</file>

<file path=ppt/slides/_rels/slide5.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0.png"/><Relationship Id="rId1" Type="http://schemas.openxmlformats.org/officeDocument/2006/relationships/slideLayout" Target="../slideLayouts/slideLayout9.xml"/><Relationship Id="rId4" Type="http://schemas.openxmlformats.org/officeDocument/2006/relationships/image" Target="../media/image14.emf"/></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9.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9.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DE399636-8B16-FE4D-9D6B-C348C249314A}"/>
              </a:ext>
            </a:extLst>
          </p:cNvPr>
          <p:cNvSpPr>
            <a:spLocks noGrp="1"/>
          </p:cNvSpPr>
          <p:nvPr>
            <p:ph type="subTitle" idx="1"/>
          </p:nvPr>
        </p:nvSpPr>
        <p:spPr/>
        <p:txBody>
          <a:bodyPr/>
          <a:lstStyle/>
          <a:p>
            <a:r>
              <a:rPr lang="en-US" dirty="0"/>
              <a:t>Alexander Knapen</a:t>
            </a:r>
          </a:p>
        </p:txBody>
      </p:sp>
      <p:sp>
        <p:nvSpPr>
          <p:cNvPr id="2" name="Title 1">
            <a:extLst>
              <a:ext uri="{FF2B5EF4-FFF2-40B4-BE49-F238E27FC236}">
                <a16:creationId xmlns:a16="http://schemas.microsoft.com/office/drawing/2014/main" id="{A2849745-F5BE-9846-8672-8C653C7A88CC}"/>
              </a:ext>
            </a:extLst>
          </p:cNvPr>
          <p:cNvSpPr>
            <a:spLocks noGrp="1"/>
          </p:cNvSpPr>
          <p:nvPr>
            <p:ph type="title"/>
          </p:nvPr>
        </p:nvSpPr>
        <p:spPr>
          <a:xfrm>
            <a:off x="0" y="3058887"/>
            <a:ext cx="12192000" cy="1468143"/>
          </a:xfrm>
          <a:prstGeom prst="rect">
            <a:avLst/>
          </a:prstGeom>
        </p:spPr>
        <p:txBody>
          <a:bodyPr/>
          <a:lstStyle/>
          <a:p>
            <a:r>
              <a:rPr lang="en-US" sz="4400" dirty="0"/>
              <a:t>Pinball: A Cryogenic Predecoder for Quantum Error Correction Decoding Under Circuit-Level Noise</a:t>
            </a:r>
          </a:p>
        </p:txBody>
      </p:sp>
      <p:sp>
        <p:nvSpPr>
          <p:cNvPr id="3" name="TextBox 2">
            <a:extLst>
              <a:ext uri="{FF2B5EF4-FFF2-40B4-BE49-F238E27FC236}">
                <a16:creationId xmlns:a16="http://schemas.microsoft.com/office/drawing/2014/main" id="{3C856105-4898-1738-F0DF-9E1383B5F386}"/>
              </a:ext>
            </a:extLst>
          </p:cNvPr>
          <p:cNvSpPr txBox="1"/>
          <p:nvPr/>
        </p:nvSpPr>
        <p:spPr>
          <a:xfrm>
            <a:off x="181896" y="5366993"/>
            <a:ext cx="11828207" cy="369332"/>
          </a:xfrm>
          <a:prstGeom prst="rect">
            <a:avLst/>
          </a:prstGeom>
          <a:noFill/>
        </p:spPr>
        <p:txBody>
          <a:bodyPr wrap="square" rtlCol="0">
            <a:spAutoFit/>
          </a:bodyPr>
          <a:lstStyle/>
          <a:p>
            <a:pPr algn="ctr"/>
            <a:r>
              <a:rPr lang="en-US" b="1" dirty="0">
                <a:solidFill>
                  <a:schemeClr val="bg1"/>
                </a:solidFill>
              </a:rPr>
              <a:t>Coauthors: </a:t>
            </a:r>
            <a:r>
              <a:rPr lang="en-US" dirty="0" err="1">
                <a:solidFill>
                  <a:schemeClr val="bg1"/>
                </a:solidFill>
              </a:rPr>
              <a:t>Guanchen</a:t>
            </a:r>
            <a:r>
              <a:rPr lang="en-US" dirty="0">
                <a:solidFill>
                  <a:schemeClr val="bg1"/>
                </a:solidFill>
              </a:rPr>
              <a:t> Tao, Jacob Mack, Tomas Bruno, Mehdi </a:t>
            </a:r>
            <a:r>
              <a:rPr lang="en-US" dirty="0" err="1">
                <a:solidFill>
                  <a:schemeClr val="bg1"/>
                </a:solidFill>
              </a:rPr>
              <a:t>Saligane</a:t>
            </a:r>
            <a:r>
              <a:rPr lang="en-US" dirty="0">
                <a:solidFill>
                  <a:schemeClr val="bg1"/>
                </a:solidFill>
              </a:rPr>
              <a:t>, Dennis Sylvester, </a:t>
            </a:r>
            <a:r>
              <a:rPr lang="en-US" dirty="0" err="1">
                <a:solidFill>
                  <a:schemeClr val="bg1"/>
                </a:solidFill>
              </a:rPr>
              <a:t>Qirui</a:t>
            </a:r>
            <a:r>
              <a:rPr lang="en-US" dirty="0">
                <a:solidFill>
                  <a:schemeClr val="bg1"/>
                </a:solidFill>
              </a:rPr>
              <a:t> Zhang, Gokul Subramanian Ravi</a:t>
            </a:r>
          </a:p>
        </p:txBody>
      </p:sp>
      <p:sp>
        <p:nvSpPr>
          <p:cNvPr id="5" name="TextBox 4">
            <a:extLst>
              <a:ext uri="{FF2B5EF4-FFF2-40B4-BE49-F238E27FC236}">
                <a16:creationId xmlns:a16="http://schemas.microsoft.com/office/drawing/2014/main" id="{7360CB56-7BED-2CA1-5A0A-F3D533CBA742}"/>
              </a:ext>
            </a:extLst>
          </p:cNvPr>
          <p:cNvSpPr txBox="1"/>
          <p:nvPr/>
        </p:nvSpPr>
        <p:spPr>
          <a:xfrm>
            <a:off x="0" y="6519446"/>
            <a:ext cx="12192000" cy="338554"/>
          </a:xfrm>
          <a:prstGeom prst="rect">
            <a:avLst/>
          </a:prstGeom>
          <a:noFill/>
        </p:spPr>
        <p:txBody>
          <a:bodyPr wrap="square" rtlCol="0">
            <a:spAutoFit/>
          </a:bodyPr>
          <a:lstStyle/>
          <a:p>
            <a:r>
              <a:rPr lang="en-US" sz="800" dirty="0">
                <a:solidFill>
                  <a:schemeClr val="bg1"/>
                </a:solidFill>
              </a:rPr>
              <a:t>This material is based upon work supported by the U.S. Department of Energy, Office of Science, Office of Advanced Scientific Computing Research, Accelerated Research in Quantum Computing under Award Number DE-SC0025633. This research used resources of the National Energy Research Scientific Computing Center, a DOE Office of Science User Facility supported by the Office of Science of the U.S. Department of Energy under Contract No. DE-AC02-05CH11231 using NERSC award ASCR-ERCAP0033197.</a:t>
            </a:r>
          </a:p>
        </p:txBody>
      </p:sp>
    </p:spTree>
    <p:extLst>
      <p:ext uri="{BB962C8B-B14F-4D97-AF65-F5344CB8AC3E}">
        <p14:creationId xmlns:p14="http://schemas.microsoft.com/office/powerpoint/2010/main" val="21083574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EDCFC9-9E35-2ACD-7B0B-5A2BC79A477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EB3AD6D-D8B0-D665-849F-E2B0968B6672}"/>
              </a:ext>
            </a:extLst>
          </p:cNvPr>
          <p:cNvSpPr>
            <a:spLocks noGrp="1"/>
          </p:cNvSpPr>
          <p:nvPr>
            <p:ph type="ctrTitle"/>
          </p:nvPr>
        </p:nvSpPr>
        <p:spPr>
          <a:xfrm>
            <a:off x="369570" y="287914"/>
            <a:ext cx="9144000" cy="864092"/>
          </a:xfrm>
        </p:spPr>
        <p:txBody>
          <a:bodyPr/>
          <a:lstStyle/>
          <a:p>
            <a:r>
              <a:rPr lang="en-US" dirty="0"/>
              <a:t>System-Level Decoding Challenges</a:t>
            </a:r>
          </a:p>
        </p:txBody>
      </p:sp>
      <p:pic>
        <p:nvPicPr>
          <p:cNvPr id="5" name="Picture 4">
            <a:extLst>
              <a:ext uri="{FF2B5EF4-FFF2-40B4-BE49-F238E27FC236}">
                <a16:creationId xmlns:a16="http://schemas.microsoft.com/office/drawing/2014/main" id="{03494A4B-C29B-02AA-3D38-5015645E9E1C}"/>
              </a:ext>
            </a:extLst>
          </p:cNvPr>
          <p:cNvPicPr>
            <a:picLocks noChangeAspect="1"/>
          </p:cNvPicPr>
          <p:nvPr/>
        </p:nvPicPr>
        <p:blipFill>
          <a:blip r:embed="rId2"/>
          <a:srcRect/>
          <a:stretch/>
        </p:blipFill>
        <p:spPr>
          <a:xfrm>
            <a:off x="7749700" y="1167543"/>
            <a:ext cx="2070354" cy="4746665"/>
          </a:xfrm>
          <a:prstGeom prst="rect">
            <a:avLst/>
          </a:prstGeom>
        </p:spPr>
      </p:pic>
      <p:sp>
        <p:nvSpPr>
          <p:cNvPr id="6" name="TextBox 5">
            <a:extLst>
              <a:ext uri="{FF2B5EF4-FFF2-40B4-BE49-F238E27FC236}">
                <a16:creationId xmlns:a16="http://schemas.microsoft.com/office/drawing/2014/main" id="{A4D4D521-323C-D713-9298-A5EF48CB1909}"/>
              </a:ext>
            </a:extLst>
          </p:cNvPr>
          <p:cNvSpPr txBox="1"/>
          <p:nvPr/>
        </p:nvSpPr>
        <p:spPr>
          <a:xfrm>
            <a:off x="449580" y="1432560"/>
            <a:ext cx="6103620" cy="1477328"/>
          </a:xfrm>
          <a:prstGeom prst="rect">
            <a:avLst/>
          </a:prstGeom>
          <a:noFill/>
        </p:spPr>
        <p:txBody>
          <a:bodyPr wrap="square" rtlCol="0">
            <a:spAutoFit/>
          </a:bodyPr>
          <a:lstStyle/>
          <a:p>
            <a:r>
              <a:rPr lang="en-US" b="1" dirty="0">
                <a:solidFill>
                  <a:schemeClr val="accent6"/>
                </a:solidFill>
              </a:rPr>
              <a:t>1) Syndrome Data Volume</a:t>
            </a:r>
          </a:p>
          <a:p>
            <a:endParaRPr lang="en-US" b="1" dirty="0">
              <a:solidFill>
                <a:schemeClr val="accent6"/>
              </a:solidFill>
            </a:endParaRPr>
          </a:p>
          <a:p>
            <a:r>
              <a:rPr lang="en-US" b="1" dirty="0">
                <a:solidFill>
                  <a:schemeClr val="accent6"/>
                </a:solidFill>
              </a:rPr>
              <a:t>2) Decoding Complexity</a:t>
            </a:r>
          </a:p>
          <a:p>
            <a:endParaRPr lang="en-US" b="1" dirty="0">
              <a:solidFill>
                <a:schemeClr val="accent6"/>
              </a:solidFill>
            </a:endParaRPr>
          </a:p>
          <a:p>
            <a:r>
              <a:rPr lang="en-US" b="1" dirty="0">
                <a:solidFill>
                  <a:schemeClr val="accent6"/>
                </a:solidFill>
              </a:rPr>
              <a:t>3) Strict Real-Time Constraints</a:t>
            </a:r>
          </a:p>
        </p:txBody>
      </p:sp>
      <p:sp>
        <p:nvSpPr>
          <p:cNvPr id="7" name="Slide Number Placeholder 6">
            <a:extLst>
              <a:ext uri="{FF2B5EF4-FFF2-40B4-BE49-F238E27FC236}">
                <a16:creationId xmlns:a16="http://schemas.microsoft.com/office/drawing/2014/main" id="{8350A1A4-37DB-8C25-5D46-8DF39D1905E7}"/>
              </a:ext>
            </a:extLst>
          </p:cNvPr>
          <p:cNvSpPr>
            <a:spLocks noGrp="1"/>
          </p:cNvSpPr>
          <p:nvPr>
            <p:ph type="sldNum" sz="quarter" idx="12"/>
          </p:nvPr>
        </p:nvSpPr>
        <p:spPr/>
        <p:txBody>
          <a:bodyPr/>
          <a:lstStyle/>
          <a:p>
            <a:fld id="{B72E91CA-9B22-2844-8E94-2A762C5288E7}" type="slidenum">
              <a:rPr lang="en-US" smtClean="0"/>
              <a:pPr/>
              <a:t>10</a:t>
            </a:fld>
            <a:endParaRPr lang="en-US" dirty="0"/>
          </a:p>
        </p:txBody>
      </p:sp>
      <p:sp>
        <p:nvSpPr>
          <p:cNvPr id="3" name="TextBox 2">
            <a:extLst>
              <a:ext uri="{FF2B5EF4-FFF2-40B4-BE49-F238E27FC236}">
                <a16:creationId xmlns:a16="http://schemas.microsoft.com/office/drawing/2014/main" id="{59ABBC2A-8A20-9867-CD1A-937A312EDB02}"/>
              </a:ext>
            </a:extLst>
          </p:cNvPr>
          <p:cNvSpPr txBox="1"/>
          <p:nvPr/>
        </p:nvSpPr>
        <p:spPr>
          <a:xfrm>
            <a:off x="509286" y="3975458"/>
            <a:ext cx="5481610" cy="2031325"/>
          </a:xfrm>
          <a:prstGeom prst="rect">
            <a:avLst/>
          </a:prstGeom>
          <a:noFill/>
        </p:spPr>
        <p:txBody>
          <a:bodyPr wrap="square" rtlCol="0">
            <a:spAutoFit/>
          </a:bodyPr>
          <a:lstStyle/>
          <a:p>
            <a:pPr marL="285750" indent="-285750">
              <a:buFont typeface="Arial" panose="020B0604020202020204" pitchFamily="34" charset="0"/>
              <a:buChar char="•"/>
            </a:pPr>
            <a:r>
              <a:rPr lang="en-US" dirty="0"/>
              <a:t>&gt; 90% of error chains are short (length ≤ 1)</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Use lightweight, locally accurate logic to:</a:t>
            </a:r>
          </a:p>
          <a:p>
            <a:r>
              <a:rPr lang="en-US" dirty="0"/>
              <a:t>	1) </a:t>
            </a:r>
            <a:r>
              <a:rPr lang="en-US" b="1" dirty="0"/>
              <a:t>Decode</a:t>
            </a:r>
            <a:r>
              <a:rPr lang="en-US" dirty="0"/>
              <a:t> common length-1 chains at </a:t>
            </a:r>
            <a:r>
              <a:rPr lang="en-US" dirty="0" err="1"/>
              <a:t>cryo</a:t>
            </a:r>
            <a:endParaRPr lang="en-US" dirty="0"/>
          </a:p>
          <a:p>
            <a:r>
              <a:rPr lang="en-US" dirty="0"/>
              <a:t>	2) </a:t>
            </a:r>
            <a:r>
              <a:rPr lang="en-US" b="1" dirty="0"/>
              <a:t>Detect</a:t>
            </a:r>
            <a:r>
              <a:rPr lang="en-US" dirty="0"/>
              <a:t> rare, longer chains and offload to RT</a:t>
            </a:r>
          </a:p>
          <a:p>
            <a:endParaRPr lang="en-US" dirty="0"/>
          </a:p>
          <a:p>
            <a:pPr marL="285750" indent="-285750">
              <a:buFont typeface="Arial" panose="020B0604020202020204" pitchFamily="34" charset="0"/>
              <a:buChar char="•"/>
            </a:pPr>
            <a:r>
              <a:rPr lang="en-US" dirty="0"/>
              <a:t>State-of-the-art: </a:t>
            </a:r>
            <a:r>
              <a:rPr lang="en-US" b="1" u="sng" dirty="0"/>
              <a:t>Clique</a:t>
            </a:r>
            <a:endParaRPr lang="en-US" u="sng" dirty="0"/>
          </a:p>
        </p:txBody>
      </p:sp>
      <p:sp>
        <p:nvSpPr>
          <p:cNvPr id="4" name="TextBox 3">
            <a:extLst>
              <a:ext uri="{FF2B5EF4-FFF2-40B4-BE49-F238E27FC236}">
                <a16:creationId xmlns:a16="http://schemas.microsoft.com/office/drawing/2014/main" id="{A6792550-97D1-FC9A-8397-AD55655785C2}"/>
              </a:ext>
            </a:extLst>
          </p:cNvPr>
          <p:cNvSpPr txBox="1"/>
          <p:nvPr/>
        </p:nvSpPr>
        <p:spPr>
          <a:xfrm>
            <a:off x="509286" y="3606127"/>
            <a:ext cx="6103181" cy="369332"/>
          </a:xfrm>
          <a:prstGeom prst="rect">
            <a:avLst/>
          </a:prstGeom>
          <a:noFill/>
        </p:spPr>
        <p:txBody>
          <a:bodyPr wrap="square" rtlCol="0">
            <a:spAutoFit/>
          </a:bodyPr>
          <a:lstStyle/>
          <a:p>
            <a:r>
              <a:rPr lang="en-US" u="sng" dirty="0"/>
              <a:t>Cryogenic </a:t>
            </a:r>
            <a:r>
              <a:rPr lang="en-US" u="sng" dirty="0" err="1"/>
              <a:t>Predecoding</a:t>
            </a:r>
            <a:endParaRPr lang="en-US" u="sng" dirty="0"/>
          </a:p>
        </p:txBody>
      </p:sp>
    </p:spTree>
    <p:extLst>
      <p:ext uri="{BB962C8B-B14F-4D97-AF65-F5344CB8AC3E}">
        <p14:creationId xmlns:p14="http://schemas.microsoft.com/office/powerpoint/2010/main" val="3469557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275AA7-DF54-BEF5-1812-C404E0097CD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128F4A7-CE98-BB25-B10B-521AA096FF23}"/>
              </a:ext>
            </a:extLst>
          </p:cNvPr>
          <p:cNvSpPr>
            <a:spLocks noGrp="1"/>
          </p:cNvSpPr>
          <p:nvPr>
            <p:ph type="ctrTitle"/>
          </p:nvPr>
        </p:nvSpPr>
        <p:spPr>
          <a:xfrm>
            <a:off x="369570" y="287914"/>
            <a:ext cx="9144000" cy="864092"/>
          </a:xfrm>
        </p:spPr>
        <p:txBody>
          <a:bodyPr/>
          <a:lstStyle/>
          <a:p>
            <a:r>
              <a:rPr lang="en-US" dirty="0"/>
              <a:t>Clique Limitations</a:t>
            </a:r>
          </a:p>
        </p:txBody>
      </p:sp>
      <p:sp>
        <p:nvSpPr>
          <p:cNvPr id="7" name="TextBox 6">
            <a:extLst>
              <a:ext uri="{FF2B5EF4-FFF2-40B4-BE49-F238E27FC236}">
                <a16:creationId xmlns:a16="http://schemas.microsoft.com/office/drawing/2014/main" id="{A3725B4D-3DBF-5D9F-D58F-3B6A488CF644}"/>
              </a:ext>
            </a:extLst>
          </p:cNvPr>
          <p:cNvSpPr txBox="1"/>
          <p:nvPr/>
        </p:nvSpPr>
        <p:spPr>
          <a:xfrm>
            <a:off x="509286" y="1405464"/>
            <a:ext cx="7144581" cy="369332"/>
          </a:xfrm>
          <a:prstGeom prst="rect">
            <a:avLst/>
          </a:prstGeom>
          <a:noFill/>
        </p:spPr>
        <p:txBody>
          <a:bodyPr wrap="square" rtlCol="0">
            <a:spAutoFit/>
          </a:bodyPr>
          <a:lstStyle/>
          <a:p>
            <a:pPr marL="342900" indent="-342900">
              <a:buAutoNum type="arabicParenR"/>
            </a:pPr>
            <a:r>
              <a:rPr lang="en-US" dirty="0"/>
              <a:t>Tailored to phenomenological noise</a:t>
            </a:r>
          </a:p>
        </p:txBody>
      </p:sp>
      <p:sp>
        <p:nvSpPr>
          <p:cNvPr id="3" name="Slide Number Placeholder 2">
            <a:extLst>
              <a:ext uri="{FF2B5EF4-FFF2-40B4-BE49-F238E27FC236}">
                <a16:creationId xmlns:a16="http://schemas.microsoft.com/office/drawing/2014/main" id="{B7A53F7E-CFC2-6C35-0F77-348201D38B27}"/>
              </a:ext>
            </a:extLst>
          </p:cNvPr>
          <p:cNvSpPr>
            <a:spLocks noGrp="1"/>
          </p:cNvSpPr>
          <p:nvPr>
            <p:ph type="sldNum" sz="quarter" idx="12"/>
          </p:nvPr>
        </p:nvSpPr>
        <p:spPr/>
        <p:txBody>
          <a:bodyPr/>
          <a:lstStyle/>
          <a:p>
            <a:fld id="{B72E91CA-9B22-2844-8E94-2A762C5288E7}" type="slidenum">
              <a:rPr lang="en-US" smtClean="0"/>
              <a:pPr/>
              <a:t>11</a:t>
            </a:fld>
            <a:endParaRPr lang="en-US" dirty="0"/>
          </a:p>
        </p:txBody>
      </p:sp>
    </p:spTree>
    <p:extLst>
      <p:ext uri="{BB962C8B-B14F-4D97-AF65-F5344CB8AC3E}">
        <p14:creationId xmlns:p14="http://schemas.microsoft.com/office/powerpoint/2010/main" val="1667779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52BF08-30B7-4A57-52F0-28DB5F774FB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A60F3BE-E889-88E8-8EE0-E3BE22BD1626}"/>
              </a:ext>
            </a:extLst>
          </p:cNvPr>
          <p:cNvSpPr>
            <a:spLocks noGrp="1"/>
          </p:cNvSpPr>
          <p:nvPr>
            <p:ph type="ctrTitle"/>
          </p:nvPr>
        </p:nvSpPr>
        <p:spPr>
          <a:xfrm>
            <a:off x="369570" y="287914"/>
            <a:ext cx="9144000" cy="864092"/>
          </a:xfrm>
        </p:spPr>
        <p:txBody>
          <a:bodyPr/>
          <a:lstStyle/>
          <a:p>
            <a:r>
              <a:rPr lang="en-US" dirty="0"/>
              <a:t>Clique Limitations</a:t>
            </a:r>
          </a:p>
        </p:txBody>
      </p:sp>
      <p:sp>
        <p:nvSpPr>
          <p:cNvPr id="7" name="TextBox 6">
            <a:extLst>
              <a:ext uri="{FF2B5EF4-FFF2-40B4-BE49-F238E27FC236}">
                <a16:creationId xmlns:a16="http://schemas.microsoft.com/office/drawing/2014/main" id="{70C936DB-E8EA-B566-80AB-582A46B42609}"/>
              </a:ext>
            </a:extLst>
          </p:cNvPr>
          <p:cNvSpPr txBox="1"/>
          <p:nvPr/>
        </p:nvSpPr>
        <p:spPr>
          <a:xfrm>
            <a:off x="509286" y="1405464"/>
            <a:ext cx="7144581" cy="923330"/>
          </a:xfrm>
          <a:prstGeom prst="rect">
            <a:avLst/>
          </a:prstGeom>
          <a:noFill/>
        </p:spPr>
        <p:txBody>
          <a:bodyPr wrap="square" rtlCol="0">
            <a:spAutoFit/>
          </a:bodyPr>
          <a:lstStyle/>
          <a:p>
            <a:pPr marL="342900" indent="-342900">
              <a:buAutoNum type="arabicParenR"/>
            </a:pPr>
            <a:r>
              <a:rPr lang="en-US" dirty="0"/>
              <a:t>Tailored to phenomenological noise</a:t>
            </a:r>
          </a:p>
          <a:p>
            <a:r>
              <a:rPr lang="en-US" dirty="0">
                <a:solidFill>
                  <a:srgbClr val="FF0000"/>
                </a:solidFill>
              </a:rPr>
              <a:t>⇒ Limited system-level performance benefits in real-world </a:t>
            </a:r>
          </a:p>
          <a:p>
            <a:r>
              <a:rPr lang="en-US" dirty="0">
                <a:solidFill>
                  <a:srgbClr val="FF0000"/>
                </a:solidFill>
              </a:rPr>
              <a:t>     quantum systems</a:t>
            </a:r>
          </a:p>
        </p:txBody>
      </p:sp>
      <p:pic>
        <p:nvPicPr>
          <p:cNvPr id="4" name="Picture 2">
            <a:extLst>
              <a:ext uri="{FF2B5EF4-FFF2-40B4-BE49-F238E27FC236}">
                <a16:creationId xmlns:a16="http://schemas.microsoft.com/office/drawing/2014/main" id="{5663EF5F-A491-8755-E520-0C8E4A0117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201" y="2728880"/>
            <a:ext cx="2759825" cy="283182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a:extLst>
              <a:ext uri="{FF2B5EF4-FFF2-40B4-BE49-F238E27FC236}">
                <a16:creationId xmlns:a16="http://schemas.microsoft.com/office/drawing/2014/main" id="{D4795A43-7681-D190-95E8-D48A07AA07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2635" y="3237993"/>
            <a:ext cx="1565509" cy="1813594"/>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Straight Arrow Connector 9">
            <a:extLst>
              <a:ext uri="{FF2B5EF4-FFF2-40B4-BE49-F238E27FC236}">
                <a16:creationId xmlns:a16="http://schemas.microsoft.com/office/drawing/2014/main" id="{C638EDBE-1A27-306A-6D02-BFB864573FAE}"/>
              </a:ext>
            </a:extLst>
          </p:cNvPr>
          <p:cNvCxnSpPr>
            <a:stCxn id="4" idx="3"/>
            <a:endCxn id="8" idx="1"/>
          </p:cNvCxnSpPr>
          <p:nvPr/>
        </p:nvCxnSpPr>
        <p:spPr>
          <a:xfrm>
            <a:off x="2840026" y="4144790"/>
            <a:ext cx="1512609"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quot;No&quot; Symbol 10">
            <a:extLst>
              <a:ext uri="{FF2B5EF4-FFF2-40B4-BE49-F238E27FC236}">
                <a16:creationId xmlns:a16="http://schemas.microsoft.com/office/drawing/2014/main" id="{0DD3BED4-20BE-C72D-A083-E2A2B9EFEF11}"/>
              </a:ext>
            </a:extLst>
          </p:cNvPr>
          <p:cNvSpPr/>
          <p:nvPr/>
        </p:nvSpPr>
        <p:spPr>
          <a:xfrm>
            <a:off x="3311974" y="3860434"/>
            <a:ext cx="568712" cy="568712"/>
          </a:xfrm>
          <a:prstGeom prst="noSmoking">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3" name="Picture 2">
            <a:extLst>
              <a:ext uri="{FF2B5EF4-FFF2-40B4-BE49-F238E27FC236}">
                <a16:creationId xmlns:a16="http://schemas.microsoft.com/office/drawing/2014/main" id="{608D469A-FF0E-81E2-DD52-35E3F1D32371}"/>
              </a:ext>
            </a:extLst>
          </p:cNvPr>
          <p:cNvPicPr>
            <a:picLocks noChangeAspect="1"/>
          </p:cNvPicPr>
          <p:nvPr/>
        </p:nvPicPr>
        <p:blipFill>
          <a:blip r:embed="rId4"/>
          <a:srcRect/>
          <a:stretch/>
        </p:blipFill>
        <p:spPr>
          <a:xfrm>
            <a:off x="7589338" y="1304340"/>
            <a:ext cx="4612393" cy="4249319"/>
          </a:xfrm>
          <a:prstGeom prst="rect">
            <a:avLst/>
          </a:prstGeom>
        </p:spPr>
      </p:pic>
      <p:sp>
        <p:nvSpPr>
          <p:cNvPr id="5" name="Rectangle 4">
            <a:extLst>
              <a:ext uri="{FF2B5EF4-FFF2-40B4-BE49-F238E27FC236}">
                <a16:creationId xmlns:a16="http://schemas.microsoft.com/office/drawing/2014/main" id="{E61125A5-51E3-0DB1-3D9D-2344A250B26B}"/>
              </a:ext>
            </a:extLst>
          </p:cNvPr>
          <p:cNvSpPr/>
          <p:nvPr/>
        </p:nvSpPr>
        <p:spPr>
          <a:xfrm>
            <a:off x="6065010" y="1304340"/>
            <a:ext cx="1905275" cy="352567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DEJAVU SANS" panose="020B0603030804020204" pitchFamily="34" charset="0"/>
                <a:ea typeface="DEJAVU SANS" panose="020B0603030804020204" pitchFamily="34" charset="0"/>
                <a:cs typeface="DEJAVU SANS" panose="020B0603030804020204" pitchFamily="34" charset="0"/>
              </a:rPr>
              <a:t>Logical Error Rate</a:t>
            </a:r>
          </a:p>
        </p:txBody>
      </p:sp>
      <p:sp>
        <p:nvSpPr>
          <p:cNvPr id="6" name="Slide Number Placeholder 5">
            <a:extLst>
              <a:ext uri="{FF2B5EF4-FFF2-40B4-BE49-F238E27FC236}">
                <a16:creationId xmlns:a16="http://schemas.microsoft.com/office/drawing/2014/main" id="{12D3EB52-FC2C-5900-5E33-DB16F36F28B6}"/>
              </a:ext>
            </a:extLst>
          </p:cNvPr>
          <p:cNvSpPr>
            <a:spLocks noGrp="1"/>
          </p:cNvSpPr>
          <p:nvPr>
            <p:ph type="sldNum" sz="quarter" idx="12"/>
          </p:nvPr>
        </p:nvSpPr>
        <p:spPr/>
        <p:txBody>
          <a:bodyPr/>
          <a:lstStyle/>
          <a:p>
            <a:fld id="{B72E91CA-9B22-2844-8E94-2A762C5288E7}" type="slidenum">
              <a:rPr lang="en-US" smtClean="0"/>
              <a:pPr/>
              <a:t>12</a:t>
            </a:fld>
            <a:endParaRPr lang="en-US" dirty="0"/>
          </a:p>
        </p:txBody>
      </p:sp>
    </p:spTree>
    <p:extLst>
      <p:ext uri="{BB962C8B-B14F-4D97-AF65-F5344CB8AC3E}">
        <p14:creationId xmlns:p14="http://schemas.microsoft.com/office/powerpoint/2010/main" val="609492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DE73D8-0828-65A7-E26E-E992B335E30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E28740F-20B1-135C-6C8A-65D824C53786}"/>
              </a:ext>
            </a:extLst>
          </p:cNvPr>
          <p:cNvSpPr>
            <a:spLocks noGrp="1"/>
          </p:cNvSpPr>
          <p:nvPr>
            <p:ph type="ctrTitle"/>
          </p:nvPr>
        </p:nvSpPr>
        <p:spPr>
          <a:xfrm>
            <a:off x="369570" y="287914"/>
            <a:ext cx="9144000" cy="864092"/>
          </a:xfrm>
        </p:spPr>
        <p:txBody>
          <a:bodyPr/>
          <a:lstStyle/>
          <a:p>
            <a:r>
              <a:rPr lang="en-US" dirty="0"/>
              <a:t>Clique Limitations</a:t>
            </a:r>
          </a:p>
        </p:txBody>
      </p:sp>
      <p:sp>
        <p:nvSpPr>
          <p:cNvPr id="7" name="TextBox 6">
            <a:extLst>
              <a:ext uri="{FF2B5EF4-FFF2-40B4-BE49-F238E27FC236}">
                <a16:creationId xmlns:a16="http://schemas.microsoft.com/office/drawing/2014/main" id="{43E57A6C-7A2F-4D65-32F6-6701DBE95A86}"/>
              </a:ext>
            </a:extLst>
          </p:cNvPr>
          <p:cNvSpPr txBox="1"/>
          <p:nvPr/>
        </p:nvSpPr>
        <p:spPr>
          <a:xfrm>
            <a:off x="509286" y="1405464"/>
            <a:ext cx="7144581" cy="1754326"/>
          </a:xfrm>
          <a:prstGeom prst="rect">
            <a:avLst/>
          </a:prstGeom>
          <a:noFill/>
        </p:spPr>
        <p:txBody>
          <a:bodyPr wrap="square" rtlCol="0">
            <a:spAutoFit/>
          </a:bodyPr>
          <a:lstStyle/>
          <a:p>
            <a:pPr marL="342900" indent="-342900">
              <a:buAutoNum type="arabicParenR"/>
            </a:pPr>
            <a:r>
              <a:rPr lang="en-US" dirty="0"/>
              <a:t>Tailored to phenomenological noise</a:t>
            </a:r>
          </a:p>
          <a:p>
            <a:r>
              <a:rPr lang="en-US" dirty="0">
                <a:solidFill>
                  <a:srgbClr val="FF0000"/>
                </a:solidFill>
              </a:rPr>
              <a:t>⇒ Limited system-level performance benefits in real-world </a:t>
            </a:r>
          </a:p>
          <a:p>
            <a:endParaRPr lang="en-US" dirty="0">
              <a:solidFill>
                <a:srgbClr val="FF0000"/>
              </a:solidFill>
            </a:endParaRPr>
          </a:p>
          <a:p>
            <a:pPr marL="342900" indent="-342900">
              <a:buFont typeface="+mj-lt"/>
              <a:buAutoNum type="arabicParenR" startAt="2"/>
            </a:pPr>
            <a:r>
              <a:rPr lang="en-US" dirty="0"/>
              <a:t>SFQ Implementation</a:t>
            </a:r>
          </a:p>
          <a:p>
            <a:r>
              <a:rPr lang="en-US" dirty="0">
                <a:solidFill>
                  <a:srgbClr val="FF0000"/>
                </a:solidFill>
              </a:rPr>
              <a:t>⇒ Relative lack of maturity precludes design evaluation + optimization</a:t>
            </a:r>
          </a:p>
          <a:p>
            <a:pPr marL="342900" indent="-342900">
              <a:buFont typeface="+mj-lt"/>
              <a:buAutoNum type="arabicParenR" startAt="2"/>
            </a:pPr>
            <a:endParaRPr lang="en-US" dirty="0"/>
          </a:p>
        </p:txBody>
      </p:sp>
      <p:sp>
        <p:nvSpPr>
          <p:cNvPr id="3" name="Slide Number Placeholder 2">
            <a:extLst>
              <a:ext uri="{FF2B5EF4-FFF2-40B4-BE49-F238E27FC236}">
                <a16:creationId xmlns:a16="http://schemas.microsoft.com/office/drawing/2014/main" id="{34C458EB-1D1A-AA3B-C824-2FCF354648AE}"/>
              </a:ext>
            </a:extLst>
          </p:cNvPr>
          <p:cNvSpPr>
            <a:spLocks noGrp="1"/>
          </p:cNvSpPr>
          <p:nvPr>
            <p:ph type="sldNum" sz="quarter" idx="12"/>
          </p:nvPr>
        </p:nvSpPr>
        <p:spPr/>
        <p:txBody>
          <a:bodyPr/>
          <a:lstStyle/>
          <a:p>
            <a:fld id="{B72E91CA-9B22-2844-8E94-2A762C5288E7}" type="slidenum">
              <a:rPr lang="en-US" smtClean="0"/>
              <a:pPr/>
              <a:t>13</a:t>
            </a:fld>
            <a:endParaRPr lang="en-US" dirty="0"/>
          </a:p>
        </p:txBody>
      </p:sp>
    </p:spTree>
    <p:extLst>
      <p:ext uri="{BB962C8B-B14F-4D97-AF65-F5344CB8AC3E}">
        <p14:creationId xmlns:p14="http://schemas.microsoft.com/office/powerpoint/2010/main" val="16237384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9EEBEC-47CD-3AD7-FB8F-58309405B379}"/>
            </a:ext>
          </a:extLst>
        </p:cNvPr>
        <p:cNvGrpSpPr/>
        <p:nvPr/>
      </p:nvGrpSpPr>
      <p:grpSpPr>
        <a:xfrm>
          <a:off x="0" y="0"/>
          <a:ext cx="0" cy="0"/>
          <a:chOff x="0" y="0"/>
          <a:chExt cx="0" cy="0"/>
        </a:xfrm>
      </p:grpSpPr>
      <p:sp>
        <p:nvSpPr>
          <p:cNvPr id="9" name="Title 1">
            <a:extLst>
              <a:ext uri="{FF2B5EF4-FFF2-40B4-BE49-F238E27FC236}">
                <a16:creationId xmlns:a16="http://schemas.microsoft.com/office/drawing/2014/main" id="{AF1CB7C5-6228-95F0-0C5D-0F37FA76B71B}"/>
              </a:ext>
            </a:extLst>
          </p:cNvPr>
          <p:cNvSpPr txBox="1">
            <a:spLocks/>
          </p:cNvSpPr>
          <p:nvPr/>
        </p:nvSpPr>
        <p:spPr>
          <a:xfrm>
            <a:off x="925001" y="2543136"/>
            <a:ext cx="10341997" cy="864092"/>
          </a:xfrm>
          <a:prstGeom prst="rect">
            <a:avLst/>
          </a:prstGeom>
        </p:spPr>
        <p:txBody>
          <a:bodyPr anchor="b"/>
          <a:lstStyle>
            <a:lvl1pPr algn="l" defTabSz="914400" rtl="0" eaLnBrk="1" latinLnBrk="0" hangingPunct="1">
              <a:lnSpc>
                <a:spcPct val="90000"/>
              </a:lnSpc>
              <a:spcBef>
                <a:spcPct val="0"/>
              </a:spcBef>
              <a:buNone/>
              <a:defRPr sz="4800" b="1" kern="1200">
                <a:solidFill>
                  <a:srgbClr val="00274C"/>
                </a:solidFill>
                <a:latin typeface="+mj-lt"/>
                <a:ea typeface="+mj-ea"/>
                <a:cs typeface="+mj-cs"/>
              </a:defRPr>
            </a:lvl1pPr>
          </a:lstStyle>
          <a:p>
            <a:pPr algn="ctr"/>
            <a:r>
              <a:rPr lang="en-US" dirty="0"/>
              <a:t>Pinball Predecoding Algorithm</a:t>
            </a:r>
          </a:p>
        </p:txBody>
      </p:sp>
      <p:cxnSp>
        <p:nvCxnSpPr>
          <p:cNvPr id="4" name="Straight Connector 3">
            <a:extLst>
              <a:ext uri="{FF2B5EF4-FFF2-40B4-BE49-F238E27FC236}">
                <a16:creationId xmlns:a16="http://schemas.microsoft.com/office/drawing/2014/main" id="{6766AA88-83E2-F24D-4A07-91982B1B38D2}"/>
              </a:ext>
            </a:extLst>
          </p:cNvPr>
          <p:cNvCxnSpPr>
            <a:cxnSpLocks/>
          </p:cNvCxnSpPr>
          <p:nvPr/>
        </p:nvCxnSpPr>
        <p:spPr>
          <a:xfrm>
            <a:off x="925001" y="3450772"/>
            <a:ext cx="10341997" cy="0"/>
          </a:xfrm>
          <a:prstGeom prst="line">
            <a:avLst/>
          </a:prstGeom>
          <a:ln w="25400">
            <a:solidFill>
              <a:srgbClr val="00264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585495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11387A-114E-F2F4-E325-5643F0FE94F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9325E80-AB33-1FF0-E0FB-4E18AD4CAE43}"/>
              </a:ext>
            </a:extLst>
          </p:cNvPr>
          <p:cNvSpPr>
            <a:spLocks noGrp="1"/>
          </p:cNvSpPr>
          <p:nvPr>
            <p:ph type="ctrTitle"/>
          </p:nvPr>
        </p:nvSpPr>
        <p:spPr>
          <a:xfrm>
            <a:off x="369570" y="287914"/>
            <a:ext cx="9144000" cy="864092"/>
          </a:xfrm>
        </p:spPr>
        <p:txBody>
          <a:bodyPr/>
          <a:lstStyle/>
          <a:p>
            <a:r>
              <a:rPr lang="en-US" dirty="0"/>
              <a:t>Pinball Predecoder</a:t>
            </a:r>
          </a:p>
        </p:txBody>
      </p:sp>
      <p:pic>
        <p:nvPicPr>
          <p:cNvPr id="3" name="Picture 4">
            <a:extLst>
              <a:ext uri="{FF2B5EF4-FFF2-40B4-BE49-F238E27FC236}">
                <a16:creationId xmlns:a16="http://schemas.microsoft.com/office/drawing/2014/main" id="{E14C0726-51C5-0BEE-C06C-242AC9C9A3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7280" y="2211113"/>
            <a:ext cx="2617440" cy="3032224"/>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95FDDD08-63C9-2CDF-EBF5-681C2EB59735}"/>
              </a:ext>
            </a:extLst>
          </p:cNvPr>
          <p:cNvSpPr>
            <a:spLocks noGrp="1"/>
          </p:cNvSpPr>
          <p:nvPr>
            <p:ph type="sldNum" sz="quarter" idx="12"/>
          </p:nvPr>
        </p:nvSpPr>
        <p:spPr/>
        <p:txBody>
          <a:bodyPr/>
          <a:lstStyle/>
          <a:p>
            <a:fld id="{B72E91CA-9B22-2844-8E94-2A762C5288E7}" type="slidenum">
              <a:rPr lang="en-US" smtClean="0"/>
              <a:pPr/>
              <a:t>15</a:t>
            </a:fld>
            <a:endParaRPr lang="en-US" dirty="0"/>
          </a:p>
        </p:txBody>
      </p:sp>
      <p:sp>
        <p:nvSpPr>
          <p:cNvPr id="7" name="TextBox 6">
            <a:extLst>
              <a:ext uri="{FF2B5EF4-FFF2-40B4-BE49-F238E27FC236}">
                <a16:creationId xmlns:a16="http://schemas.microsoft.com/office/drawing/2014/main" id="{D52FFDD1-3E5E-9E07-EAEA-7515F60F51EC}"/>
              </a:ext>
            </a:extLst>
          </p:cNvPr>
          <p:cNvSpPr txBox="1"/>
          <p:nvPr/>
        </p:nvSpPr>
        <p:spPr>
          <a:xfrm>
            <a:off x="369570" y="1358394"/>
            <a:ext cx="10435962" cy="646331"/>
          </a:xfrm>
          <a:prstGeom prst="rect">
            <a:avLst/>
          </a:prstGeom>
          <a:noFill/>
        </p:spPr>
        <p:txBody>
          <a:bodyPr wrap="square" rtlCol="0">
            <a:spAutoFit/>
          </a:bodyPr>
          <a:lstStyle/>
          <a:p>
            <a:r>
              <a:rPr lang="en-US" b="1" dirty="0" err="1">
                <a:solidFill>
                  <a:schemeClr val="accent6"/>
                </a:solidFill>
              </a:rPr>
              <a:t>Predecoding</a:t>
            </a:r>
            <a:r>
              <a:rPr lang="en-US" b="1" dirty="0">
                <a:solidFill>
                  <a:schemeClr val="accent6"/>
                </a:solidFill>
              </a:rPr>
              <a:t> Primitive: </a:t>
            </a:r>
            <a:r>
              <a:rPr lang="en-US" dirty="0">
                <a:solidFill>
                  <a:schemeClr val="accent6"/>
                </a:solidFill>
              </a:rPr>
              <a:t>for every pair of neighboring syndromes in the decoding graph, apply a correction on</a:t>
            </a:r>
          </a:p>
          <a:p>
            <a:r>
              <a:rPr lang="en-US" dirty="0">
                <a:solidFill>
                  <a:schemeClr val="accent6"/>
                </a:solidFill>
              </a:rPr>
              <a:t>		       the edge between them if they’re both active</a:t>
            </a:r>
            <a:endParaRPr lang="en-US" b="1" dirty="0">
              <a:solidFill>
                <a:schemeClr val="accent6"/>
              </a:solidFill>
            </a:endParaRPr>
          </a:p>
        </p:txBody>
      </p:sp>
    </p:spTree>
    <p:extLst>
      <p:ext uri="{BB962C8B-B14F-4D97-AF65-F5344CB8AC3E}">
        <p14:creationId xmlns:p14="http://schemas.microsoft.com/office/powerpoint/2010/main" val="17117173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CA21FE-060D-5195-E7F4-52B7BA76D8E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257B456-905F-F72C-92FC-EC6AB30AE44D}"/>
              </a:ext>
            </a:extLst>
          </p:cNvPr>
          <p:cNvSpPr>
            <a:spLocks noGrp="1"/>
          </p:cNvSpPr>
          <p:nvPr>
            <p:ph type="ctrTitle"/>
          </p:nvPr>
        </p:nvSpPr>
        <p:spPr>
          <a:xfrm>
            <a:off x="369570" y="287914"/>
            <a:ext cx="9144000" cy="864092"/>
          </a:xfrm>
        </p:spPr>
        <p:txBody>
          <a:bodyPr/>
          <a:lstStyle/>
          <a:p>
            <a:r>
              <a:rPr lang="en-US" dirty="0"/>
              <a:t>Pinball Predecoder</a:t>
            </a:r>
          </a:p>
        </p:txBody>
      </p:sp>
      <p:pic>
        <p:nvPicPr>
          <p:cNvPr id="3" name="Picture 4">
            <a:extLst>
              <a:ext uri="{FF2B5EF4-FFF2-40B4-BE49-F238E27FC236}">
                <a16:creationId xmlns:a16="http://schemas.microsoft.com/office/drawing/2014/main" id="{6FBC4A52-ACE2-2992-8EC7-01754AA99C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7280" y="2211113"/>
            <a:ext cx="2617440" cy="303222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A900986-2945-8A76-174A-A5EACE1CF338}"/>
              </a:ext>
            </a:extLst>
          </p:cNvPr>
          <p:cNvSpPr txBox="1"/>
          <p:nvPr/>
        </p:nvSpPr>
        <p:spPr>
          <a:xfrm>
            <a:off x="2817541" y="5314940"/>
            <a:ext cx="6556917" cy="369332"/>
          </a:xfrm>
          <a:prstGeom prst="rect">
            <a:avLst/>
          </a:prstGeom>
          <a:noFill/>
        </p:spPr>
        <p:txBody>
          <a:bodyPr wrap="square" rtlCol="0">
            <a:spAutoFit/>
          </a:bodyPr>
          <a:lstStyle/>
          <a:p>
            <a:pPr algn="ctr"/>
            <a:r>
              <a:rPr lang="en-US" b="1" dirty="0">
                <a:solidFill>
                  <a:srgbClr val="FF0000"/>
                </a:solidFill>
              </a:rPr>
              <a:t>How do we know which data qubit(s) to correct for each edge?</a:t>
            </a:r>
          </a:p>
        </p:txBody>
      </p:sp>
      <p:sp>
        <p:nvSpPr>
          <p:cNvPr id="5" name="TextBox 4">
            <a:extLst>
              <a:ext uri="{FF2B5EF4-FFF2-40B4-BE49-F238E27FC236}">
                <a16:creationId xmlns:a16="http://schemas.microsoft.com/office/drawing/2014/main" id="{64C89EDF-5E81-B730-C93A-E412CFE5F2E9}"/>
              </a:ext>
            </a:extLst>
          </p:cNvPr>
          <p:cNvSpPr txBox="1"/>
          <p:nvPr/>
        </p:nvSpPr>
        <p:spPr>
          <a:xfrm>
            <a:off x="369570" y="2526896"/>
            <a:ext cx="3222703" cy="1200329"/>
          </a:xfrm>
          <a:prstGeom prst="rect">
            <a:avLst/>
          </a:prstGeom>
          <a:noFill/>
        </p:spPr>
        <p:txBody>
          <a:bodyPr wrap="square" rtlCol="0">
            <a:spAutoFit/>
          </a:bodyPr>
          <a:lstStyle/>
          <a:p>
            <a:r>
              <a:rPr lang="en-US" b="1" dirty="0"/>
              <a:t>Need to Cover:</a:t>
            </a:r>
            <a:endParaRPr lang="en-US" dirty="0"/>
          </a:p>
          <a:p>
            <a:pPr marL="342900" indent="-342900">
              <a:buAutoNum type="arabicParenR"/>
            </a:pPr>
            <a:r>
              <a:rPr lang="en-US" dirty="0"/>
              <a:t>Space-like Edges</a:t>
            </a:r>
          </a:p>
          <a:p>
            <a:pPr marL="342900" indent="-342900">
              <a:buAutoNum type="arabicParenR"/>
            </a:pPr>
            <a:r>
              <a:rPr lang="en-US" dirty="0"/>
              <a:t>Time-like Edges</a:t>
            </a:r>
          </a:p>
          <a:p>
            <a:pPr marL="342900" indent="-342900">
              <a:buAutoNum type="arabicParenR"/>
            </a:pPr>
            <a:r>
              <a:rPr lang="en-US" dirty="0"/>
              <a:t>Spacetime-like Edges</a:t>
            </a:r>
          </a:p>
        </p:txBody>
      </p:sp>
      <p:cxnSp>
        <p:nvCxnSpPr>
          <p:cNvPr id="7" name="Straight Connector 6">
            <a:extLst>
              <a:ext uri="{FF2B5EF4-FFF2-40B4-BE49-F238E27FC236}">
                <a16:creationId xmlns:a16="http://schemas.microsoft.com/office/drawing/2014/main" id="{7BC5F5FE-5D94-3863-352A-3B2166C4EEBF}"/>
              </a:ext>
            </a:extLst>
          </p:cNvPr>
          <p:cNvCxnSpPr>
            <a:cxnSpLocks/>
          </p:cNvCxnSpPr>
          <p:nvPr/>
        </p:nvCxnSpPr>
        <p:spPr>
          <a:xfrm flipV="1">
            <a:off x="5654675" y="2651125"/>
            <a:ext cx="860425" cy="2149475"/>
          </a:xfrm>
          <a:prstGeom prst="line">
            <a:avLst/>
          </a:prstGeom>
          <a:ln w="57150">
            <a:solidFill>
              <a:srgbClr val="FF02FF"/>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8F343BED-8833-396E-3C3A-7974AD06CD69}"/>
              </a:ext>
            </a:extLst>
          </p:cNvPr>
          <p:cNvSpPr>
            <a:spLocks noGrp="1"/>
          </p:cNvSpPr>
          <p:nvPr>
            <p:ph type="sldNum" sz="quarter" idx="12"/>
          </p:nvPr>
        </p:nvSpPr>
        <p:spPr/>
        <p:txBody>
          <a:bodyPr/>
          <a:lstStyle/>
          <a:p>
            <a:fld id="{B72E91CA-9B22-2844-8E94-2A762C5288E7}" type="slidenum">
              <a:rPr lang="en-US" smtClean="0"/>
              <a:pPr/>
              <a:t>16</a:t>
            </a:fld>
            <a:endParaRPr lang="en-US" dirty="0"/>
          </a:p>
        </p:txBody>
      </p:sp>
      <p:sp>
        <p:nvSpPr>
          <p:cNvPr id="9" name="TextBox 8">
            <a:extLst>
              <a:ext uri="{FF2B5EF4-FFF2-40B4-BE49-F238E27FC236}">
                <a16:creationId xmlns:a16="http://schemas.microsoft.com/office/drawing/2014/main" id="{4DA9B91E-B634-9520-6550-71AD72B5F719}"/>
              </a:ext>
            </a:extLst>
          </p:cNvPr>
          <p:cNvSpPr txBox="1"/>
          <p:nvPr/>
        </p:nvSpPr>
        <p:spPr>
          <a:xfrm>
            <a:off x="369570" y="1358394"/>
            <a:ext cx="10435962" cy="646331"/>
          </a:xfrm>
          <a:prstGeom prst="rect">
            <a:avLst/>
          </a:prstGeom>
          <a:noFill/>
        </p:spPr>
        <p:txBody>
          <a:bodyPr wrap="square" rtlCol="0">
            <a:spAutoFit/>
          </a:bodyPr>
          <a:lstStyle/>
          <a:p>
            <a:r>
              <a:rPr lang="en-US" b="1" dirty="0" err="1">
                <a:solidFill>
                  <a:schemeClr val="accent6"/>
                </a:solidFill>
              </a:rPr>
              <a:t>Predecoding</a:t>
            </a:r>
            <a:r>
              <a:rPr lang="en-US" b="1" dirty="0">
                <a:solidFill>
                  <a:schemeClr val="accent6"/>
                </a:solidFill>
              </a:rPr>
              <a:t> Primitive: </a:t>
            </a:r>
            <a:r>
              <a:rPr lang="en-US" dirty="0">
                <a:solidFill>
                  <a:schemeClr val="accent6"/>
                </a:solidFill>
              </a:rPr>
              <a:t>for every pair of neighboring syndromes in the decoding graph, apply a correction on</a:t>
            </a:r>
          </a:p>
          <a:p>
            <a:r>
              <a:rPr lang="en-US" dirty="0">
                <a:solidFill>
                  <a:schemeClr val="accent6"/>
                </a:solidFill>
              </a:rPr>
              <a:t>		       the edge between them if they’re both active</a:t>
            </a:r>
            <a:endParaRPr lang="en-US" b="1" dirty="0">
              <a:solidFill>
                <a:schemeClr val="accent6"/>
              </a:solidFill>
            </a:endParaRPr>
          </a:p>
        </p:txBody>
      </p:sp>
    </p:spTree>
    <p:extLst>
      <p:ext uri="{BB962C8B-B14F-4D97-AF65-F5344CB8AC3E}">
        <p14:creationId xmlns:p14="http://schemas.microsoft.com/office/powerpoint/2010/main" val="388665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6C8976-043F-DB05-C768-B88DFDE658A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4FFAB08-E066-57B5-75C1-557434B1D7DD}"/>
              </a:ext>
            </a:extLst>
          </p:cNvPr>
          <p:cNvSpPr>
            <a:spLocks noGrp="1"/>
          </p:cNvSpPr>
          <p:nvPr>
            <p:ph type="ctrTitle"/>
          </p:nvPr>
        </p:nvSpPr>
        <p:spPr>
          <a:xfrm>
            <a:off x="369570" y="287914"/>
            <a:ext cx="9144000" cy="864092"/>
          </a:xfrm>
        </p:spPr>
        <p:txBody>
          <a:bodyPr/>
          <a:lstStyle/>
          <a:p>
            <a:r>
              <a:rPr lang="en-US" dirty="0"/>
              <a:t>Deriving Hook-like Edges</a:t>
            </a:r>
          </a:p>
        </p:txBody>
      </p:sp>
      <p:pic>
        <p:nvPicPr>
          <p:cNvPr id="18434" name="Picture 2">
            <a:extLst>
              <a:ext uri="{FF2B5EF4-FFF2-40B4-BE49-F238E27FC236}">
                <a16:creationId xmlns:a16="http://schemas.microsoft.com/office/drawing/2014/main" id="{3A38D406-833D-DEF7-4734-82FD9693868C}"/>
              </a:ext>
            </a:extLst>
          </p:cNvPr>
          <p:cNvPicPr>
            <a:picLocks noChangeAspect="1" noChangeArrowheads="1"/>
          </p:cNvPicPr>
          <p:nvPr/>
        </p:nvPicPr>
        <p:blipFill>
          <a:blip r:embed="rId2"/>
          <a:srcRect/>
          <a:stretch/>
        </p:blipFill>
        <p:spPr bwMode="auto">
          <a:xfrm>
            <a:off x="10107040" y="287914"/>
            <a:ext cx="1711352" cy="1991902"/>
          </a:xfrm>
          <a:prstGeom prst="rect">
            <a:avLst/>
          </a:prstGeom>
          <a:noFill/>
          <a:extLst>
            <a:ext uri="{909E8E84-426E-40DD-AFC4-6F175D3DCCD1}">
              <a14:hiddenFill xmlns:a14="http://schemas.microsoft.com/office/drawing/2010/main">
                <a:solidFill>
                  <a:srgbClr val="FFFFFF"/>
                </a:solidFill>
              </a14:hiddenFill>
            </a:ext>
          </a:extLst>
        </p:spPr>
      </p:pic>
      <p:pic>
        <p:nvPicPr>
          <p:cNvPr id="25602" name="Picture 2">
            <a:extLst>
              <a:ext uri="{FF2B5EF4-FFF2-40B4-BE49-F238E27FC236}">
                <a16:creationId xmlns:a16="http://schemas.microsoft.com/office/drawing/2014/main" id="{E460F2A3-56FB-3EF5-5C4B-CA9C5F1CA36E}"/>
              </a:ext>
            </a:extLst>
          </p:cNvPr>
          <p:cNvPicPr>
            <a:picLocks noChangeAspect="1" noChangeArrowheads="1"/>
          </p:cNvPicPr>
          <p:nvPr/>
        </p:nvPicPr>
        <p:blipFill>
          <a:blip r:embed="rId3"/>
          <a:srcRect/>
          <a:stretch/>
        </p:blipFill>
        <p:spPr bwMode="auto">
          <a:xfrm>
            <a:off x="2036082" y="1349530"/>
            <a:ext cx="8119835" cy="4158939"/>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F9805431-152E-6FA1-40FF-10A35DCC7C65}"/>
              </a:ext>
            </a:extLst>
          </p:cNvPr>
          <p:cNvSpPr>
            <a:spLocks noGrp="1"/>
          </p:cNvSpPr>
          <p:nvPr>
            <p:ph type="sldNum" sz="quarter" idx="12"/>
          </p:nvPr>
        </p:nvSpPr>
        <p:spPr/>
        <p:txBody>
          <a:bodyPr/>
          <a:lstStyle/>
          <a:p>
            <a:fld id="{B72E91CA-9B22-2844-8E94-2A762C5288E7}" type="slidenum">
              <a:rPr lang="en-US" smtClean="0"/>
              <a:pPr/>
              <a:t>17</a:t>
            </a:fld>
            <a:endParaRPr lang="en-US" dirty="0"/>
          </a:p>
        </p:txBody>
      </p:sp>
    </p:spTree>
    <p:extLst>
      <p:ext uri="{BB962C8B-B14F-4D97-AF65-F5344CB8AC3E}">
        <p14:creationId xmlns:p14="http://schemas.microsoft.com/office/powerpoint/2010/main" val="28231266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D8F5CC-A4FC-3CE2-57C1-BD26343C078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4208788-4C6B-BCE1-45F6-B742FBDBE31D}"/>
              </a:ext>
            </a:extLst>
          </p:cNvPr>
          <p:cNvSpPr>
            <a:spLocks noGrp="1"/>
          </p:cNvSpPr>
          <p:nvPr>
            <p:ph type="ctrTitle"/>
          </p:nvPr>
        </p:nvSpPr>
        <p:spPr>
          <a:xfrm>
            <a:off x="369570" y="287914"/>
            <a:ext cx="9144000" cy="864092"/>
          </a:xfrm>
        </p:spPr>
        <p:txBody>
          <a:bodyPr/>
          <a:lstStyle/>
          <a:p>
            <a:r>
              <a:rPr lang="en-US" dirty="0"/>
              <a:t>Deriving Hook-like Edges</a:t>
            </a:r>
          </a:p>
        </p:txBody>
      </p:sp>
      <p:pic>
        <p:nvPicPr>
          <p:cNvPr id="18434" name="Picture 2">
            <a:extLst>
              <a:ext uri="{FF2B5EF4-FFF2-40B4-BE49-F238E27FC236}">
                <a16:creationId xmlns:a16="http://schemas.microsoft.com/office/drawing/2014/main" id="{E06F3AA6-FDF2-6E70-5891-B54BBB40869C}"/>
              </a:ext>
            </a:extLst>
          </p:cNvPr>
          <p:cNvPicPr>
            <a:picLocks noChangeAspect="1" noChangeArrowheads="1"/>
          </p:cNvPicPr>
          <p:nvPr/>
        </p:nvPicPr>
        <p:blipFill>
          <a:blip r:embed="rId2"/>
          <a:srcRect/>
          <a:stretch/>
        </p:blipFill>
        <p:spPr bwMode="auto">
          <a:xfrm>
            <a:off x="10107040" y="287914"/>
            <a:ext cx="1711352" cy="1991902"/>
          </a:xfrm>
          <a:prstGeom prst="rect">
            <a:avLst/>
          </a:prstGeom>
          <a:noFill/>
          <a:extLst>
            <a:ext uri="{909E8E84-426E-40DD-AFC4-6F175D3DCCD1}">
              <a14:hiddenFill xmlns:a14="http://schemas.microsoft.com/office/drawing/2010/main">
                <a:solidFill>
                  <a:srgbClr val="FFFFFF"/>
                </a:solidFill>
              </a14:hiddenFill>
            </a:ext>
          </a:extLst>
        </p:spPr>
      </p:pic>
      <p:pic>
        <p:nvPicPr>
          <p:cNvPr id="25602" name="Picture 2">
            <a:extLst>
              <a:ext uri="{FF2B5EF4-FFF2-40B4-BE49-F238E27FC236}">
                <a16:creationId xmlns:a16="http://schemas.microsoft.com/office/drawing/2014/main" id="{1524A232-FB0B-6B8A-E239-6DF4A041318B}"/>
              </a:ext>
            </a:extLst>
          </p:cNvPr>
          <p:cNvPicPr>
            <a:picLocks noChangeAspect="1" noChangeArrowheads="1"/>
          </p:cNvPicPr>
          <p:nvPr/>
        </p:nvPicPr>
        <p:blipFill>
          <a:blip r:embed="rId3"/>
          <a:srcRect/>
          <a:stretch/>
        </p:blipFill>
        <p:spPr bwMode="auto">
          <a:xfrm>
            <a:off x="2036082" y="1349530"/>
            <a:ext cx="8119835" cy="4158939"/>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E3D989A6-58B9-D468-46C0-C598A2870379}"/>
              </a:ext>
            </a:extLst>
          </p:cNvPr>
          <p:cNvSpPr>
            <a:spLocks noGrp="1"/>
          </p:cNvSpPr>
          <p:nvPr>
            <p:ph type="sldNum" sz="quarter" idx="12"/>
          </p:nvPr>
        </p:nvSpPr>
        <p:spPr/>
        <p:txBody>
          <a:bodyPr/>
          <a:lstStyle/>
          <a:p>
            <a:fld id="{B72E91CA-9B22-2844-8E94-2A762C5288E7}" type="slidenum">
              <a:rPr lang="en-US" smtClean="0"/>
              <a:pPr/>
              <a:t>18</a:t>
            </a:fld>
            <a:endParaRPr lang="en-US" dirty="0"/>
          </a:p>
        </p:txBody>
      </p:sp>
    </p:spTree>
    <p:extLst>
      <p:ext uri="{BB962C8B-B14F-4D97-AF65-F5344CB8AC3E}">
        <p14:creationId xmlns:p14="http://schemas.microsoft.com/office/powerpoint/2010/main" val="18676858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41A34F-1D4A-7CF9-A975-25A0415FC10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CC55740-86DE-B6C4-0BC0-5B774E68F8EB}"/>
              </a:ext>
            </a:extLst>
          </p:cNvPr>
          <p:cNvSpPr>
            <a:spLocks noGrp="1"/>
          </p:cNvSpPr>
          <p:nvPr>
            <p:ph type="ctrTitle"/>
          </p:nvPr>
        </p:nvSpPr>
        <p:spPr>
          <a:xfrm>
            <a:off x="369570" y="287914"/>
            <a:ext cx="9144000" cy="864092"/>
          </a:xfrm>
        </p:spPr>
        <p:txBody>
          <a:bodyPr/>
          <a:lstStyle/>
          <a:p>
            <a:r>
              <a:rPr lang="en-US" dirty="0"/>
              <a:t>Deriving Hook-like Edges</a:t>
            </a:r>
          </a:p>
        </p:txBody>
      </p:sp>
      <p:pic>
        <p:nvPicPr>
          <p:cNvPr id="18434" name="Picture 2">
            <a:extLst>
              <a:ext uri="{FF2B5EF4-FFF2-40B4-BE49-F238E27FC236}">
                <a16:creationId xmlns:a16="http://schemas.microsoft.com/office/drawing/2014/main" id="{70DBDD7D-3962-4978-4FD9-438413A3862F}"/>
              </a:ext>
            </a:extLst>
          </p:cNvPr>
          <p:cNvPicPr>
            <a:picLocks noChangeAspect="1" noChangeArrowheads="1"/>
          </p:cNvPicPr>
          <p:nvPr/>
        </p:nvPicPr>
        <p:blipFill>
          <a:blip r:embed="rId2"/>
          <a:srcRect/>
          <a:stretch/>
        </p:blipFill>
        <p:spPr bwMode="auto">
          <a:xfrm>
            <a:off x="10107040" y="287914"/>
            <a:ext cx="1711352" cy="1991902"/>
          </a:xfrm>
          <a:prstGeom prst="rect">
            <a:avLst/>
          </a:prstGeom>
          <a:noFill/>
          <a:extLst>
            <a:ext uri="{909E8E84-426E-40DD-AFC4-6F175D3DCCD1}">
              <a14:hiddenFill xmlns:a14="http://schemas.microsoft.com/office/drawing/2010/main">
                <a:solidFill>
                  <a:srgbClr val="FFFFFF"/>
                </a:solidFill>
              </a14:hiddenFill>
            </a:ext>
          </a:extLst>
        </p:spPr>
      </p:pic>
      <p:pic>
        <p:nvPicPr>
          <p:cNvPr id="25602" name="Picture 2">
            <a:extLst>
              <a:ext uri="{FF2B5EF4-FFF2-40B4-BE49-F238E27FC236}">
                <a16:creationId xmlns:a16="http://schemas.microsoft.com/office/drawing/2014/main" id="{B7A4A9E8-8AFB-02EA-E1CD-2CA30E704ECC}"/>
              </a:ext>
            </a:extLst>
          </p:cNvPr>
          <p:cNvPicPr>
            <a:picLocks noChangeAspect="1" noChangeArrowheads="1"/>
          </p:cNvPicPr>
          <p:nvPr/>
        </p:nvPicPr>
        <p:blipFill>
          <a:blip r:embed="rId3"/>
          <a:srcRect/>
          <a:stretch/>
        </p:blipFill>
        <p:spPr bwMode="auto">
          <a:xfrm>
            <a:off x="2036082" y="1368856"/>
            <a:ext cx="8119835" cy="412028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83D5638-FD57-BD85-0D8D-5C545337CAF5}"/>
              </a:ext>
            </a:extLst>
          </p:cNvPr>
          <p:cNvSpPr txBox="1"/>
          <p:nvPr/>
        </p:nvSpPr>
        <p:spPr>
          <a:xfrm>
            <a:off x="886984" y="5521328"/>
            <a:ext cx="10418029" cy="369332"/>
          </a:xfrm>
          <a:prstGeom prst="rect">
            <a:avLst/>
          </a:prstGeom>
          <a:noFill/>
        </p:spPr>
        <p:txBody>
          <a:bodyPr wrap="square" rtlCol="0">
            <a:spAutoFit/>
          </a:bodyPr>
          <a:lstStyle/>
          <a:p>
            <a:pPr algn="ctr"/>
            <a:r>
              <a:rPr lang="en-US" b="1" dirty="0">
                <a:solidFill>
                  <a:schemeClr val="accent6"/>
                </a:solidFill>
              </a:rPr>
              <a:t>Correct the two data qubits along the chain between the pair of active syndromes in the surface code lattice</a:t>
            </a:r>
          </a:p>
        </p:txBody>
      </p:sp>
      <p:sp>
        <p:nvSpPr>
          <p:cNvPr id="4" name="Slide Number Placeholder 3">
            <a:extLst>
              <a:ext uri="{FF2B5EF4-FFF2-40B4-BE49-F238E27FC236}">
                <a16:creationId xmlns:a16="http://schemas.microsoft.com/office/drawing/2014/main" id="{8E9A8215-5008-D54E-E00E-F1F20F33417F}"/>
              </a:ext>
            </a:extLst>
          </p:cNvPr>
          <p:cNvSpPr>
            <a:spLocks noGrp="1"/>
          </p:cNvSpPr>
          <p:nvPr>
            <p:ph type="sldNum" sz="quarter" idx="12"/>
          </p:nvPr>
        </p:nvSpPr>
        <p:spPr/>
        <p:txBody>
          <a:bodyPr/>
          <a:lstStyle/>
          <a:p>
            <a:fld id="{B72E91CA-9B22-2844-8E94-2A762C5288E7}" type="slidenum">
              <a:rPr lang="en-US" smtClean="0"/>
              <a:pPr/>
              <a:t>19</a:t>
            </a:fld>
            <a:endParaRPr lang="en-US" dirty="0"/>
          </a:p>
        </p:txBody>
      </p:sp>
    </p:spTree>
    <p:extLst>
      <p:ext uri="{BB962C8B-B14F-4D97-AF65-F5344CB8AC3E}">
        <p14:creationId xmlns:p14="http://schemas.microsoft.com/office/powerpoint/2010/main" val="2521160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49ADC33-0D82-3B5C-AA47-592456AA8F0D}"/>
              </a:ext>
            </a:extLst>
          </p:cNvPr>
          <p:cNvSpPr txBox="1"/>
          <p:nvPr/>
        </p:nvSpPr>
        <p:spPr>
          <a:xfrm>
            <a:off x="765810" y="1497330"/>
            <a:ext cx="10892790" cy="2031325"/>
          </a:xfrm>
          <a:prstGeom prst="rect">
            <a:avLst/>
          </a:prstGeom>
          <a:noFill/>
        </p:spPr>
        <p:txBody>
          <a:bodyPr wrap="square" rtlCol="0">
            <a:spAutoFit/>
          </a:bodyPr>
          <a:lstStyle/>
          <a:p>
            <a:pPr marL="285750" indent="-285750">
              <a:buFont typeface="Arial" panose="020B0604020202020204" pitchFamily="34" charset="0"/>
              <a:buChar char="•"/>
            </a:pPr>
            <a:r>
              <a:rPr lang="en-US" b="1" dirty="0"/>
              <a:t>Background: Surface Code Decoding + Cryogenic Predecoding</a:t>
            </a:r>
          </a:p>
          <a:p>
            <a:endParaRPr lang="en-US" dirty="0"/>
          </a:p>
          <a:p>
            <a:pPr marL="285750" indent="-285750">
              <a:buFont typeface="Arial" panose="020B0604020202020204" pitchFamily="34" charset="0"/>
              <a:buChar char="•"/>
            </a:pPr>
            <a:r>
              <a:rPr lang="en-US" b="1" dirty="0"/>
              <a:t>Pinball Predecoding Algorithm</a:t>
            </a:r>
            <a:endParaRPr lang="en-US" dirty="0"/>
          </a:p>
          <a:p>
            <a:endParaRPr lang="en-US" dirty="0"/>
          </a:p>
          <a:p>
            <a:pPr marL="285750" indent="-285750">
              <a:buFont typeface="Arial" panose="020B0604020202020204" pitchFamily="34" charset="0"/>
              <a:buChar char="•"/>
            </a:pPr>
            <a:r>
              <a:rPr lang="en-US" b="1" dirty="0"/>
              <a:t>Hardware Implementation</a:t>
            </a:r>
          </a:p>
          <a:p>
            <a:pPr marL="285750" indent="-285750">
              <a:buFont typeface="Arial" panose="020B0604020202020204" pitchFamily="34" charset="0"/>
              <a:buChar char="•"/>
            </a:pPr>
            <a:endParaRPr lang="en-US" b="1" dirty="0"/>
          </a:p>
          <a:p>
            <a:pPr marL="285750" indent="-285750">
              <a:buFont typeface="Arial" panose="020B0604020202020204" pitchFamily="34" charset="0"/>
              <a:buChar char="•"/>
            </a:pPr>
            <a:r>
              <a:rPr lang="en-US" b="1" dirty="0"/>
              <a:t>Performance Results</a:t>
            </a:r>
          </a:p>
        </p:txBody>
      </p:sp>
      <p:sp>
        <p:nvSpPr>
          <p:cNvPr id="9" name="Title 1">
            <a:extLst>
              <a:ext uri="{FF2B5EF4-FFF2-40B4-BE49-F238E27FC236}">
                <a16:creationId xmlns:a16="http://schemas.microsoft.com/office/drawing/2014/main" id="{58167FA3-874E-3198-D388-7FB6382208E7}"/>
              </a:ext>
            </a:extLst>
          </p:cNvPr>
          <p:cNvSpPr txBox="1">
            <a:spLocks/>
          </p:cNvSpPr>
          <p:nvPr/>
        </p:nvSpPr>
        <p:spPr>
          <a:xfrm>
            <a:off x="369570" y="287914"/>
            <a:ext cx="9144000" cy="864092"/>
          </a:xfrm>
          <a:prstGeom prst="rect">
            <a:avLst/>
          </a:prstGeom>
        </p:spPr>
        <p:txBody>
          <a:bodyPr anchor="b"/>
          <a:lstStyle>
            <a:lvl1pPr algn="l" defTabSz="914400" rtl="0" eaLnBrk="1" latinLnBrk="0" hangingPunct="1">
              <a:lnSpc>
                <a:spcPct val="90000"/>
              </a:lnSpc>
              <a:spcBef>
                <a:spcPct val="0"/>
              </a:spcBef>
              <a:buNone/>
              <a:defRPr sz="4800" b="1" kern="1200">
                <a:solidFill>
                  <a:srgbClr val="00274C"/>
                </a:solidFill>
                <a:latin typeface="+mj-lt"/>
                <a:ea typeface="+mj-ea"/>
                <a:cs typeface="+mj-cs"/>
              </a:defRPr>
            </a:lvl1pPr>
          </a:lstStyle>
          <a:p>
            <a:r>
              <a:rPr lang="en-US" dirty="0"/>
              <a:t>Overview</a:t>
            </a:r>
          </a:p>
        </p:txBody>
      </p:sp>
    </p:spTree>
    <p:extLst>
      <p:ext uri="{BB962C8B-B14F-4D97-AF65-F5344CB8AC3E}">
        <p14:creationId xmlns:p14="http://schemas.microsoft.com/office/powerpoint/2010/main" val="39491045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E0F9A0-2358-9986-3949-1907DF3A331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F6AA896-389C-3F31-0EEB-C0F54E2DACFF}"/>
              </a:ext>
            </a:extLst>
          </p:cNvPr>
          <p:cNvSpPr>
            <a:spLocks noGrp="1"/>
          </p:cNvSpPr>
          <p:nvPr>
            <p:ph type="ctrTitle"/>
          </p:nvPr>
        </p:nvSpPr>
        <p:spPr>
          <a:xfrm>
            <a:off x="369570" y="287914"/>
            <a:ext cx="9144000" cy="864092"/>
          </a:xfrm>
        </p:spPr>
        <p:txBody>
          <a:bodyPr/>
          <a:lstStyle/>
          <a:p>
            <a:r>
              <a:rPr lang="en-US" dirty="0"/>
              <a:t>Deriving Hook-like Edges</a:t>
            </a:r>
          </a:p>
        </p:txBody>
      </p:sp>
      <p:pic>
        <p:nvPicPr>
          <p:cNvPr id="31746" name="Picture 2">
            <a:extLst>
              <a:ext uri="{FF2B5EF4-FFF2-40B4-BE49-F238E27FC236}">
                <a16:creationId xmlns:a16="http://schemas.microsoft.com/office/drawing/2014/main" id="{6CE43C87-C036-BB08-D7C1-583AFC989F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83620" y="1105565"/>
            <a:ext cx="5424759" cy="4646869"/>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A13D382A-F953-E09D-51CA-E1D7525D96A1}"/>
              </a:ext>
            </a:extLst>
          </p:cNvPr>
          <p:cNvSpPr>
            <a:spLocks noGrp="1"/>
          </p:cNvSpPr>
          <p:nvPr>
            <p:ph type="sldNum" sz="quarter" idx="12"/>
          </p:nvPr>
        </p:nvSpPr>
        <p:spPr/>
        <p:txBody>
          <a:bodyPr/>
          <a:lstStyle/>
          <a:p>
            <a:fld id="{B72E91CA-9B22-2844-8E94-2A762C5288E7}" type="slidenum">
              <a:rPr lang="en-US" smtClean="0"/>
              <a:pPr/>
              <a:t>20</a:t>
            </a:fld>
            <a:endParaRPr lang="en-US" dirty="0"/>
          </a:p>
        </p:txBody>
      </p:sp>
    </p:spTree>
    <p:extLst>
      <p:ext uri="{BB962C8B-B14F-4D97-AF65-F5344CB8AC3E}">
        <p14:creationId xmlns:p14="http://schemas.microsoft.com/office/powerpoint/2010/main" val="5750294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F2232F-2FB0-7605-F3EB-27EFC8A2D85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0B34948-C28B-6D55-B0E0-D36CBE4C716E}"/>
              </a:ext>
            </a:extLst>
          </p:cNvPr>
          <p:cNvSpPr>
            <a:spLocks noGrp="1"/>
          </p:cNvSpPr>
          <p:nvPr>
            <p:ph type="ctrTitle"/>
          </p:nvPr>
        </p:nvSpPr>
        <p:spPr>
          <a:xfrm>
            <a:off x="369570" y="287914"/>
            <a:ext cx="9144000" cy="864092"/>
          </a:xfrm>
        </p:spPr>
        <p:txBody>
          <a:bodyPr/>
          <a:lstStyle/>
          <a:p>
            <a:r>
              <a:rPr lang="en-US" dirty="0"/>
              <a:t>Multiple Active Neighbors</a:t>
            </a:r>
          </a:p>
        </p:txBody>
      </p:sp>
      <p:pic>
        <p:nvPicPr>
          <p:cNvPr id="35842" name="Picture 2">
            <a:extLst>
              <a:ext uri="{FF2B5EF4-FFF2-40B4-BE49-F238E27FC236}">
                <a16:creationId xmlns:a16="http://schemas.microsoft.com/office/drawing/2014/main" id="{FC1F0735-96B1-8284-D610-FC576E8937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81058" y="2319687"/>
            <a:ext cx="4341372" cy="2129418"/>
          </a:xfrm>
          <a:prstGeom prst="rect">
            <a:avLst/>
          </a:prstGeom>
          <a:noFill/>
          <a:extLst>
            <a:ext uri="{909E8E84-426E-40DD-AFC4-6F175D3DCCD1}">
              <a14:hiddenFill xmlns:a14="http://schemas.microsoft.com/office/drawing/2010/main">
                <a:solidFill>
                  <a:srgbClr val="FFFFFF"/>
                </a:solidFill>
              </a14:hiddenFill>
            </a:ext>
          </a:extLst>
        </p:spPr>
      </p:pic>
      <p:pic>
        <p:nvPicPr>
          <p:cNvPr id="35844" name="Picture 4">
            <a:extLst>
              <a:ext uri="{FF2B5EF4-FFF2-40B4-BE49-F238E27FC236}">
                <a16:creationId xmlns:a16="http://schemas.microsoft.com/office/drawing/2014/main" id="{0BDDF884-3F8C-B499-C51C-F1EFCB831A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9570" y="2319687"/>
            <a:ext cx="4341372" cy="2129418"/>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Arrow Connector 3">
            <a:extLst>
              <a:ext uri="{FF2B5EF4-FFF2-40B4-BE49-F238E27FC236}">
                <a16:creationId xmlns:a16="http://schemas.microsoft.com/office/drawing/2014/main" id="{C38A759E-9143-912F-1AD6-E0F0918620F7}"/>
              </a:ext>
            </a:extLst>
          </p:cNvPr>
          <p:cNvCxnSpPr>
            <a:stCxn id="35844" idx="3"/>
            <a:endCxn id="35842" idx="1"/>
          </p:cNvCxnSpPr>
          <p:nvPr/>
        </p:nvCxnSpPr>
        <p:spPr>
          <a:xfrm>
            <a:off x="4710942" y="3384396"/>
            <a:ext cx="2770116" cy="0"/>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F3EA56CC-DE7C-A9E8-E57D-B75534EBF4F0}"/>
              </a:ext>
            </a:extLst>
          </p:cNvPr>
          <p:cNvSpPr txBox="1"/>
          <p:nvPr/>
        </p:nvSpPr>
        <p:spPr>
          <a:xfrm>
            <a:off x="2420883" y="5144482"/>
            <a:ext cx="7350233" cy="369332"/>
          </a:xfrm>
          <a:prstGeom prst="rect">
            <a:avLst/>
          </a:prstGeom>
          <a:noFill/>
        </p:spPr>
        <p:txBody>
          <a:bodyPr wrap="square" rtlCol="0">
            <a:spAutoFit/>
          </a:bodyPr>
          <a:lstStyle/>
          <a:p>
            <a:pPr algn="ctr"/>
            <a:r>
              <a:rPr lang="en-US" b="1" dirty="0">
                <a:solidFill>
                  <a:srgbClr val="FF0000"/>
                </a:solidFill>
              </a:rPr>
              <a:t>Race condition: corrections are inconsistent with observed syndromes</a:t>
            </a:r>
          </a:p>
        </p:txBody>
      </p:sp>
      <p:sp>
        <p:nvSpPr>
          <p:cNvPr id="5" name="Slide Number Placeholder 4">
            <a:extLst>
              <a:ext uri="{FF2B5EF4-FFF2-40B4-BE49-F238E27FC236}">
                <a16:creationId xmlns:a16="http://schemas.microsoft.com/office/drawing/2014/main" id="{C49B919A-7E77-3057-C16E-2417DFC1452E}"/>
              </a:ext>
            </a:extLst>
          </p:cNvPr>
          <p:cNvSpPr>
            <a:spLocks noGrp="1"/>
          </p:cNvSpPr>
          <p:nvPr>
            <p:ph type="sldNum" sz="quarter" idx="12"/>
          </p:nvPr>
        </p:nvSpPr>
        <p:spPr/>
        <p:txBody>
          <a:bodyPr/>
          <a:lstStyle/>
          <a:p>
            <a:fld id="{B72E91CA-9B22-2844-8E94-2A762C5288E7}" type="slidenum">
              <a:rPr lang="en-US" smtClean="0"/>
              <a:pPr/>
              <a:t>21</a:t>
            </a:fld>
            <a:endParaRPr lang="en-US" dirty="0"/>
          </a:p>
        </p:txBody>
      </p:sp>
    </p:spTree>
    <p:extLst>
      <p:ext uri="{BB962C8B-B14F-4D97-AF65-F5344CB8AC3E}">
        <p14:creationId xmlns:p14="http://schemas.microsoft.com/office/powerpoint/2010/main" val="1945813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584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9D3B83-35AA-9CB7-92C8-A576E18BDE0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84EDD97-A770-F151-B610-2F8604D7C905}"/>
              </a:ext>
            </a:extLst>
          </p:cNvPr>
          <p:cNvSpPr>
            <a:spLocks noGrp="1"/>
          </p:cNvSpPr>
          <p:nvPr>
            <p:ph type="ctrTitle"/>
          </p:nvPr>
        </p:nvSpPr>
        <p:spPr>
          <a:xfrm>
            <a:off x="369570" y="287914"/>
            <a:ext cx="9144000" cy="864092"/>
          </a:xfrm>
        </p:spPr>
        <p:txBody>
          <a:bodyPr/>
          <a:lstStyle/>
          <a:p>
            <a:r>
              <a:rPr lang="en-US" dirty="0"/>
              <a:t>Multiple Active Neighbors</a:t>
            </a:r>
          </a:p>
        </p:txBody>
      </p:sp>
      <p:pic>
        <p:nvPicPr>
          <p:cNvPr id="35844" name="Picture 4">
            <a:extLst>
              <a:ext uri="{FF2B5EF4-FFF2-40B4-BE49-F238E27FC236}">
                <a16:creationId xmlns:a16="http://schemas.microsoft.com/office/drawing/2014/main" id="{2B7292A7-13B2-2365-033B-3A715C18B6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271" y="2431735"/>
            <a:ext cx="3534378" cy="173359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1D0ED89A-4083-C087-8A3B-55D5EFE952E3}"/>
              </a:ext>
            </a:extLst>
          </p:cNvPr>
          <p:cNvSpPr txBox="1"/>
          <p:nvPr/>
        </p:nvSpPr>
        <p:spPr>
          <a:xfrm>
            <a:off x="369570" y="1366514"/>
            <a:ext cx="10781906" cy="923330"/>
          </a:xfrm>
          <a:prstGeom prst="rect">
            <a:avLst/>
          </a:prstGeom>
          <a:noFill/>
        </p:spPr>
        <p:txBody>
          <a:bodyPr wrap="square" rtlCol="0">
            <a:spAutoFit/>
          </a:bodyPr>
          <a:lstStyle/>
          <a:p>
            <a:r>
              <a:rPr lang="en-US" b="1" dirty="0">
                <a:solidFill>
                  <a:schemeClr val="accent6"/>
                </a:solidFill>
              </a:rPr>
              <a:t>Solution:</a:t>
            </a:r>
          </a:p>
          <a:p>
            <a:pPr marL="800100" lvl="1" indent="-342900">
              <a:buAutoNum type="alphaLcParenBoth"/>
            </a:pPr>
            <a:r>
              <a:rPr lang="en-US" dirty="0">
                <a:solidFill>
                  <a:schemeClr val="accent6"/>
                </a:solidFill>
              </a:rPr>
              <a:t>Enforce ordering between conflicting predecoding primitives</a:t>
            </a:r>
          </a:p>
          <a:p>
            <a:pPr marL="800100" lvl="1" indent="-342900">
              <a:buAutoNum type="alphaLcParenBoth"/>
            </a:pPr>
            <a:r>
              <a:rPr lang="en-US" dirty="0">
                <a:solidFill>
                  <a:schemeClr val="accent6"/>
                </a:solidFill>
              </a:rPr>
              <a:t>Clear active syndromes when assigning corrections </a:t>
            </a:r>
          </a:p>
        </p:txBody>
      </p:sp>
      <p:pic>
        <p:nvPicPr>
          <p:cNvPr id="7" name="Picture 4">
            <a:extLst>
              <a:ext uri="{FF2B5EF4-FFF2-40B4-BE49-F238E27FC236}">
                <a16:creationId xmlns:a16="http://schemas.microsoft.com/office/drawing/2014/main" id="{8C7CC711-EAF6-434F-74BA-23E4ED02F4DC}"/>
              </a:ext>
            </a:extLst>
          </p:cNvPr>
          <p:cNvPicPr>
            <a:picLocks noChangeAspect="1" noChangeArrowheads="1"/>
          </p:cNvPicPr>
          <p:nvPr/>
        </p:nvPicPr>
        <p:blipFill>
          <a:blip r:embed="rId3"/>
          <a:srcRect/>
          <a:stretch/>
        </p:blipFill>
        <p:spPr bwMode="auto">
          <a:xfrm>
            <a:off x="4381959" y="2431734"/>
            <a:ext cx="3428081" cy="1733593"/>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Arrow Connector 7">
            <a:extLst>
              <a:ext uri="{FF2B5EF4-FFF2-40B4-BE49-F238E27FC236}">
                <a16:creationId xmlns:a16="http://schemas.microsoft.com/office/drawing/2014/main" id="{411376DB-E31D-5D78-5B5F-DF76B826D04E}"/>
              </a:ext>
            </a:extLst>
          </p:cNvPr>
          <p:cNvCxnSpPr>
            <a:cxnSpLocks/>
          </p:cNvCxnSpPr>
          <p:nvPr/>
        </p:nvCxnSpPr>
        <p:spPr>
          <a:xfrm>
            <a:off x="7810040" y="3298530"/>
            <a:ext cx="693683" cy="0"/>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pic>
        <p:nvPicPr>
          <p:cNvPr id="9" name="Picture 4">
            <a:extLst>
              <a:ext uri="{FF2B5EF4-FFF2-40B4-BE49-F238E27FC236}">
                <a16:creationId xmlns:a16="http://schemas.microsoft.com/office/drawing/2014/main" id="{F2E2B5A0-4343-174E-4275-88CF8650457C}"/>
              </a:ext>
            </a:extLst>
          </p:cNvPr>
          <p:cNvPicPr>
            <a:picLocks noChangeAspect="1" noChangeArrowheads="1"/>
          </p:cNvPicPr>
          <p:nvPr/>
        </p:nvPicPr>
        <p:blipFill>
          <a:blip r:embed="rId4"/>
          <a:srcRect/>
          <a:stretch/>
        </p:blipFill>
        <p:spPr bwMode="auto">
          <a:xfrm>
            <a:off x="8638648" y="2457803"/>
            <a:ext cx="3428081" cy="1681454"/>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Straight Arrow Connector 10">
            <a:extLst>
              <a:ext uri="{FF2B5EF4-FFF2-40B4-BE49-F238E27FC236}">
                <a16:creationId xmlns:a16="http://schemas.microsoft.com/office/drawing/2014/main" id="{322002D4-C539-6C3E-EC20-62D55FC1F4E3}"/>
              </a:ext>
            </a:extLst>
          </p:cNvPr>
          <p:cNvCxnSpPr>
            <a:cxnSpLocks/>
          </p:cNvCxnSpPr>
          <p:nvPr/>
        </p:nvCxnSpPr>
        <p:spPr>
          <a:xfrm>
            <a:off x="3659649" y="3323086"/>
            <a:ext cx="693683" cy="0"/>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pic>
        <p:nvPicPr>
          <p:cNvPr id="12" name="Picture 4">
            <a:extLst>
              <a:ext uri="{FF2B5EF4-FFF2-40B4-BE49-F238E27FC236}">
                <a16:creationId xmlns:a16="http://schemas.microsoft.com/office/drawing/2014/main" id="{C0EAB357-CA57-1D93-4DF9-977627193FA7}"/>
              </a:ext>
            </a:extLst>
          </p:cNvPr>
          <p:cNvPicPr>
            <a:picLocks noChangeAspect="1" noChangeArrowheads="1"/>
          </p:cNvPicPr>
          <p:nvPr/>
        </p:nvPicPr>
        <p:blipFill>
          <a:blip r:embed="rId5"/>
          <a:srcRect/>
          <a:stretch/>
        </p:blipFill>
        <p:spPr bwMode="auto">
          <a:xfrm>
            <a:off x="1998758" y="4152469"/>
            <a:ext cx="3534378" cy="227472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a:extLst>
              <a:ext uri="{FF2B5EF4-FFF2-40B4-BE49-F238E27FC236}">
                <a16:creationId xmlns:a16="http://schemas.microsoft.com/office/drawing/2014/main" id="{E8EDB1BE-C900-CA43-984A-B841558F77B0}"/>
              </a:ext>
            </a:extLst>
          </p:cNvPr>
          <p:cNvPicPr>
            <a:picLocks noChangeAspect="1" noChangeArrowheads="1"/>
          </p:cNvPicPr>
          <p:nvPr/>
        </p:nvPicPr>
        <p:blipFill>
          <a:blip r:embed="rId6"/>
          <a:srcRect/>
          <a:stretch/>
        </p:blipFill>
        <p:spPr bwMode="auto">
          <a:xfrm>
            <a:off x="6284073" y="4442586"/>
            <a:ext cx="3428081" cy="1694488"/>
          </a:xfrm>
          <a:prstGeom prst="rect">
            <a:avLst/>
          </a:prstGeom>
          <a:noFill/>
          <a:extLst>
            <a:ext uri="{909E8E84-426E-40DD-AFC4-6F175D3DCCD1}">
              <a14:hiddenFill xmlns:a14="http://schemas.microsoft.com/office/drawing/2010/main">
                <a:solidFill>
                  <a:srgbClr val="FFFFFF"/>
                </a:solidFill>
              </a14:hiddenFill>
            </a:ext>
          </a:extLst>
        </p:spPr>
      </p:pic>
      <p:cxnSp>
        <p:nvCxnSpPr>
          <p:cNvPr id="14" name="Straight Arrow Connector 13">
            <a:extLst>
              <a:ext uri="{FF2B5EF4-FFF2-40B4-BE49-F238E27FC236}">
                <a16:creationId xmlns:a16="http://schemas.microsoft.com/office/drawing/2014/main" id="{5C312E72-4321-9F7B-92F1-7BC70FD7B5C9}"/>
              </a:ext>
            </a:extLst>
          </p:cNvPr>
          <p:cNvCxnSpPr>
            <a:cxnSpLocks/>
          </p:cNvCxnSpPr>
          <p:nvPr/>
        </p:nvCxnSpPr>
        <p:spPr>
          <a:xfrm>
            <a:off x="5561763" y="5314386"/>
            <a:ext cx="693683" cy="0"/>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D6E44925-DCF1-6017-670E-CF10B72611C4}"/>
              </a:ext>
            </a:extLst>
          </p:cNvPr>
          <p:cNvSpPr>
            <a:spLocks noGrp="1"/>
          </p:cNvSpPr>
          <p:nvPr>
            <p:ph type="sldNum" sz="quarter" idx="12"/>
          </p:nvPr>
        </p:nvSpPr>
        <p:spPr/>
        <p:txBody>
          <a:bodyPr/>
          <a:lstStyle/>
          <a:p>
            <a:fld id="{B72E91CA-9B22-2844-8E94-2A762C5288E7}" type="slidenum">
              <a:rPr lang="en-US" smtClean="0"/>
              <a:pPr/>
              <a:t>22</a:t>
            </a:fld>
            <a:endParaRPr lang="en-US" dirty="0"/>
          </a:p>
        </p:txBody>
      </p:sp>
    </p:spTree>
    <p:extLst>
      <p:ext uri="{BB962C8B-B14F-4D97-AF65-F5344CB8AC3E}">
        <p14:creationId xmlns:p14="http://schemas.microsoft.com/office/powerpoint/2010/main" val="4259402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9EEBEC-47CD-3AD7-FB8F-58309405B379}"/>
            </a:ext>
          </a:extLst>
        </p:cNvPr>
        <p:cNvGrpSpPr/>
        <p:nvPr/>
      </p:nvGrpSpPr>
      <p:grpSpPr>
        <a:xfrm>
          <a:off x="0" y="0"/>
          <a:ext cx="0" cy="0"/>
          <a:chOff x="0" y="0"/>
          <a:chExt cx="0" cy="0"/>
        </a:xfrm>
      </p:grpSpPr>
      <p:sp>
        <p:nvSpPr>
          <p:cNvPr id="9" name="Title 1">
            <a:extLst>
              <a:ext uri="{FF2B5EF4-FFF2-40B4-BE49-F238E27FC236}">
                <a16:creationId xmlns:a16="http://schemas.microsoft.com/office/drawing/2014/main" id="{AF1CB7C5-6228-95F0-0C5D-0F37FA76B71B}"/>
              </a:ext>
            </a:extLst>
          </p:cNvPr>
          <p:cNvSpPr txBox="1">
            <a:spLocks/>
          </p:cNvSpPr>
          <p:nvPr/>
        </p:nvSpPr>
        <p:spPr>
          <a:xfrm>
            <a:off x="925001" y="2543136"/>
            <a:ext cx="10341997" cy="864092"/>
          </a:xfrm>
          <a:prstGeom prst="rect">
            <a:avLst/>
          </a:prstGeom>
        </p:spPr>
        <p:txBody>
          <a:bodyPr anchor="b"/>
          <a:lstStyle>
            <a:lvl1pPr algn="l" defTabSz="914400" rtl="0" eaLnBrk="1" latinLnBrk="0" hangingPunct="1">
              <a:lnSpc>
                <a:spcPct val="90000"/>
              </a:lnSpc>
              <a:spcBef>
                <a:spcPct val="0"/>
              </a:spcBef>
              <a:buNone/>
              <a:defRPr sz="4800" b="1" kern="1200">
                <a:solidFill>
                  <a:srgbClr val="00274C"/>
                </a:solidFill>
                <a:latin typeface="+mj-lt"/>
                <a:ea typeface="+mj-ea"/>
                <a:cs typeface="+mj-cs"/>
              </a:defRPr>
            </a:lvl1pPr>
          </a:lstStyle>
          <a:p>
            <a:pPr algn="ctr"/>
            <a:r>
              <a:rPr lang="en-US" dirty="0"/>
              <a:t>Hardware Implementation</a:t>
            </a:r>
          </a:p>
        </p:txBody>
      </p:sp>
      <p:cxnSp>
        <p:nvCxnSpPr>
          <p:cNvPr id="4" name="Straight Connector 3">
            <a:extLst>
              <a:ext uri="{FF2B5EF4-FFF2-40B4-BE49-F238E27FC236}">
                <a16:creationId xmlns:a16="http://schemas.microsoft.com/office/drawing/2014/main" id="{6766AA88-83E2-F24D-4A07-91982B1B38D2}"/>
              </a:ext>
            </a:extLst>
          </p:cNvPr>
          <p:cNvCxnSpPr>
            <a:cxnSpLocks/>
          </p:cNvCxnSpPr>
          <p:nvPr/>
        </p:nvCxnSpPr>
        <p:spPr>
          <a:xfrm>
            <a:off x="925001" y="3450772"/>
            <a:ext cx="10341997" cy="0"/>
          </a:xfrm>
          <a:prstGeom prst="line">
            <a:avLst/>
          </a:prstGeom>
          <a:ln w="25400">
            <a:solidFill>
              <a:srgbClr val="00264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915364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11E732-290A-C550-6AFC-EA56056C689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D01622A-A187-2CF2-5E7B-5E4C429D583A}"/>
              </a:ext>
            </a:extLst>
          </p:cNvPr>
          <p:cNvSpPr>
            <a:spLocks noGrp="1"/>
          </p:cNvSpPr>
          <p:nvPr>
            <p:ph type="ctrTitle"/>
          </p:nvPr>
        </p:nvSpPr>
        <p:spPr>
          <a:xfrm>
            <a:off x="369570" y="287914"/>
            <a:ext cx="9144000" cy="864092"/>
          </a:xfrm>
        </p:spPr>
        <p:txBody>
          <a:bodyPr/>
          <a:lstStyle/>
          <a:p>
            <a:r>
              <a:rPr lang="en-US" dirty="0"/>
              <a:t>Predecoding Primitive</a:t>
            </a:r>
          </a:p>
        </p:txBody>
      </p:sp>
      <p:sp>
        <p:nvSpPr>
          <p:cNvPr id="3" name="TextBox 2">
            <a:extLst>
              <a:ext uri="{FF2B5EF4-FFF2-40B4-BE49-F238E27FC236}">
                <a16:creationId xmlns:a16="http://schemas.microsoft.com/office/drawing/2014/main" id="{BAEA9B16-E374-AE44-3C25-5997D41E4EDC}"/>
              </a:ext>
            </a:extLst>
          </p:cNvPr>
          <p:cNvSpPr txBox="1"/>
          <p:nvPr/>
        </p:nvSpPr>
        <p:spPr>
          <a:xfrm>
            <a:off x="369570" y="1282390"/>
            <a:ext cx="7313620" cy="923330"/>
          </a:xfrm>
          <a:prstGeom prst="rect">
            <a:avLst/>
          </a:prstGeom>
          <a:noFill/>
        </p:spPr>
        <p:txBody>
          <a:bodyPr wrap="square" rtlCol="0">
            <a:spAutoFit/>
          </a:bodyPr>
          <a:lstStyle/>
          <a:p>
            <a:r>
              <a:rPr lang="en-US" b="1" u="sng" dirty="0"/>
              <a:t>Functionality</a:t>
            </a:r>
          </a:p>
          <a:p>
            <a:pPr marL="342900" indent="-342900">
              <a:buAutoNum type="arabicParenR"/>
            </a:pPr>
            <a:r>
              <a:rPr lang="en-US" dirty="0"/>
              <a:t>If both syndromes in a pair are active, assign a correction to their edge</a:t>
            </a:r>
          </a:p>
          <a:p>
            <a:pPr marL="342900" indent="-342900">
              <a:buAutoNum type="arabicParenR"/>
            </a:pPr>
            <a:r>
              <a:rPr lang="en-US" dirty="0"/>
              <a:t>Clear the syndrome pair after assigning a correction</a:t>
            </a:r>
          </a:p>
        </p:txBody>
      </p:sp>
      <p:pic>
        <p:nvPicPr>
          <p:cNvPr id="38916" name="Picture 4">
            <a:extLst>
              <a:ext uri="{FF2B5EF4-FFF2-40B4-BE49-F238E27FC236}">
                <a16:creationId xmlns:a16="http://schemas.microsoft.com/office/drawing/2014/main" id="{44295FFD-2900-5425-2A83-731A0318C7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49483" y="2865554"/>
            <a:ext cx="6293033" cy="2174798"/>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a:extLst>
              <a:ext uri="{FF2B5EF4-FFF2-40B4-BE49-F238E27FC236}">
                <a16:creationId xmlns:a16="http://schemas.microsoft.com/office/drawing/2014/main" id="{B5C56A7E-99E9-0759-F380-D66F49C6F4A9}"/>
              </a:ext>
            </a:extLst>
          </p:cNvPr>
          <p:cNvSpPr/>
          <p:nvPr/>
        </p:nvSpPr>
        <p:spPr>
          <a:xfrm>
            <a:off x="6244682" y="3278460"/>
            <a:ext cx="735980" cy="758283"/>
          </a:xfrm>
          <a:prstGeom prst="ellipse">
            <a:avLst/>
          </a:prstGeom>
          <a:noFill/>
          <a:ln w="5715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EDC000A5-C075-2D1F-B4DA-CCEFFB4BC06C}"/>
              </a:ext>
            </a:extLst>
          </p:cNvPr>
          <p:cNvSpPr/>
          <p:nvPr/>
        </p:nvSpPr>
        <p:spPr>
          <a:xfrm>
            <a:off x="6244682" y="4159406"/>
            <a:ext cx="735980" cy="758283"/>
          </a:xfrm>
          <a:prstGeom prst="ellipse">
            <a:avLst/>
          </a:prstGeom>
          <a:noFill/>
          <a:ln w="5715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CA8EC31B-A843-7BAB-1485-99F4C68C2614}"/>
              </a:ext>
            </a:extLst>
          </p:cNvPr>
          <p:cNvSpPr/>
          <p:nvPr/>
        </p:nvSpPr>
        <p:spPr>
          <a:xfrm>
            <a:off x="5096107" y="3724509"/>
            <a:ext cx="735980" cy="758283"/>
          </a:xfrm>
          <a:prstGeom prst="ellipse">
            <a:avLst/>
          </a:prstGeom>
          <a:noFill/>
          <a:ln w="5715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6">
            <a:extLst>
              <a:ext uri="{FF2B5EF4-FFF2-40B4-BE49-F238E27FC236}">
                <a16:creationId xmlns:a16="http://schemas.microsoft.com/office/drawing/2014/main" id="{E3397221-C128-C0ED-BACA-4C73B4B6C127}"/>
              </a:ext>
            </a:extLst>
          </p:cNvPr>
          <p:cNvSpPr>
            <a:spLocks noGrp="1"/>
          </p:cNvSpPr>
          <p:nvPr>
            <p:ph type="sldNum" sz="quarter" idx="12"/>
          </p:nvPr>
        </p:nvSpPr>
        <p:spPr/>
        <p:txBody>
          <a:bodyPr/>
          <a:lstStyle/>
          <a:p>
            <a:fld id="{B72E91CA-9B22-2844-8E94-2A762C5288E7}" type="slidenum">
              <a:rPr lang="en-US" smtClean="0"/>
              <a:pPr/>
              <a:t>24</a:t>
            </a:fld>
            <a:endParaRPr lang="en-US" dirty="0"/>
          </a:p>
        </p:txBody>
      </p:sp>
    </p:spTree>
    <p:extLst>
      <p:ext uri="{BB962C8B-B14F-4D97-AF65-F5344CB8AC3E}">
        <p14:creationId xmlns:p14="http://schemas.microsoft.com/office/powerpoint/2010/main" val="1535142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xit" presetSubtype="0" fill="hold" grpId="1" nodeType="withEffect">
                                  <p:stCondLst>
                                    <p:cond delay="0"/>
                                  </p:stCondLst>
                                  <p:childTnLst>
                                    <p:set>
                                      <p:cBhvr>
                                        <p:cTn id="18"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6"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8D2236-C6B4-6342-631D-380AE394061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38448D2-0811-7E03-EA75-BDBE7AB5F551}"/>
              </a:ext>
            </a:extLst>
          </p:cNvPr>
          <p:cNvSpPr>
            <a:spLocks noGrp="1"/>
          </p:cNvSpPr>
          <p:nvPr>
            <p:ph type="ctrTitle"/>
          </p:nvPr>
        </p:nvSpPr>
        <p:spPr>
          <a:xfrm>
            <a:off x="369570" y="287914"/>
            <a:ext cx="9144000" cy="864092"/>
          </a:xfrm>
        </p:spPr>
        <p:txBody>
          <a:bodyPr/>
          <a:lstStyle/>
          <a:p>
            <a:r>
              <a:rPr lang="en-US" dirty="0"/>
              <a:t>Pinball Pipeline</a:t>
            </a:r>
          </a:p>
        </p:txBody>
      </p:sp>
      <p:sp>
        <p:nvSpPr>
          <p:cNvPr id="3" name="TextBox 2">
            <a:extLst>
              <a:ext uri="{FF2B5EF4-FFF2-40B4-BE49-F238E27FC236}">
                <a16:creationId xmlns:a16="http://schemas.microsoft.com/office/drawing/2014/main" id="{6612C892-9341-FB6F-DCC3-FBF73A4B7915}"/>
              </a:ext>
            </a:extLst>
          </p:cNvPr>
          <p:cNvSpPr txBox="1"/>
          <p:nvPr/>
        </p:nvSpPr>
        <p:spPr>
          <a:xfrm>
            <a:off x="369570" y="1282390"/>
            <a:ext cx="9144000" cy="646331"/>
          </a:xfrm>
          <a:prstGeom prst="rect">
            <a:avLst/>
          </a:prstGeom>
          <a:noFill/>
        </p:spPr>
        <p:txBody>
          <a:bodyPr wrap="square" rtlCol="0">
            <a:spAutoFit/>
          </a:bodyPr>
          <a:lstStyle/>
          <a:p>
            <a:r>
              <a:rPr lang="en-US" b="1" u="sng" dirty="0"/>
              <a:t>Functionality</a:t>
            </a:r>
          </a:p>
          <a:p>
            <a:pPr marL="342900" indent="-342900">
              <a:buAutoNum type="arabicParenR"/>
            </a:pPr>
            <a:r>
              <a:rPr lang="en-US" dirty="0"/>
              <a:t>Break race conditions by </a:t>
            </a:r>
            <a:r>
              <a:rPr lang="en-US" b="1" u="sng" dirty="0"/>
              <a:t>enforcing an ordering</a:t>
            </a:r>
            <a:r>
              <a:rPr lang="en-US" b="1" dirty="0"/>
              <a:t> </a:t>
            </a:r>
            <a:r>
              <a:rPr lang="en-US" dirty="0"/>
              <a:t>between conflicting </a:t>
            </a:r>
            <a:r>
              <a:rPr lang="en-US" dirty="0" err="1"/>
              <a:t>predecoding</a:t>
            </a:r>
            <a:r>
              <a:rPr lang="en-US" dirty="0"/>
              <a:t> primitives</a:t>
            </a:r>
          </a:p>
        </p:txBody>
      </p:sp>
      <p:pic>
        <p:nvPicPr>
          <p:cNvPr id="54274" name="Picture 2">
            <a:extLst>
              <a:ext uri="{FF2B5EF4-FFF2-40B4-BE49-F238E27FC236}">
                <a16:creationId xmlns:a16="http://schemas.microsoft.com/office/drawing/2014/main" id="{DA8E672B-39A9-0045-A4BA-1EB5343425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450" y="2050762"/>
            <a:ext cx="11595100" cy="22479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white text with black text&#10;&#10;AI-generated content may be incorrect.">
            <a:extLst>
              <a:ext uri="{FF2B5EF4-FFF2-40B4-BE49-F238E27FC236}">
                <a16:creationId xmlns:a16="http://schemas.microsoft.com/office/drawing/2014/main" id="{DF985375-2D38-7327-C0EE-B4B09A6BD9D7}"/>
              </a:ext>
            </a:extLst>
          </p:cNvPr>
          <p:cNvPicPr>
            <a:picLocks noChangeAspect="1"/>
          </p:cNvPicPr>
          <p:nvPr/>
        </p:nvPicPr>
        <p:blipFill>
          <a:blip r:embed="rId4"/>
          <a:stretch>
            <a:fillRect/>
          </a:stretch>
        </p:blipFill>
        <p:spPr>
          <a:xfrm>
            <a:off x="3730899" y="4745010"/>
            <a:ext cx="4730202" cy="1239596"/>
          </a:xfrm>
          <a:prstGeom prst="rect">
            <a:avLst/>
          </a:prstGeom>
        </p:spPr>
      </p:pic>
      <p:sp>
        <p:nvSpPr>
          <p:cNvPr id="4" name="Slide Number Placeholder 3">
            <a:extLst>
              <a:ext uri="{FF2B5EF4-FFF2-40B4-BE49-F238E27FC236}">
                <a16:creationId xmlns:a16="http://schemas.microsoft.com/office/drawing/2014/main" id="{06669553-414E-F38B-803E-8F204864BF37}"/>
              </a:ext>
            </a:extLst>
          </p:cNvPr>
          <p:cNvSpPr>
            <a:spLocks noGrp="1"/>
          </p:cNvSpPr>
          <p:nvPr>
            <p:ph type="sldNum" sz="quarter" idx="12"/>
          </p:nvPr>
        </p:nvSpPr>
        <p:spPr/>
        <p:txBody>
          <a:bodyPr/>
          <a:lstStyle/>
          <a:p>
            <a:fld id="{B72E91CA-9B22-2844-8E94-2A762C5288E7}" type="slidenum">
              <a:rPr lang="en-US" smtClean="0"/>
              <a:pPr/>
              <a:t>25</a:t>
            </a:fld>
            <a:endParaRPr lang="en-US" dirty="0"/>
          </a:p>
        </p:txBody>
      </p:sp>
    </p:spTree>
    <p:extLst>
      <p:ext uri="{BB962C8B-B14F-4D97-AF65-F5344CB8AC3E}">
        <p14:creationId xmlns:p14="http://schemas.microsoft.com/office/powerpoint/2010/main" val="3573821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C10E57-87DF-935E-88CA-94EBA7868D91}"/>
            </a:ext>
          </a:extLst>
        </p:cNvPr>
        <p:cNvGrpSpPr/>
        <p:nvPr/>
      </p:nvGrpSpPr>
      <p:grpSpPr>
        <a:xfrm>
          <a:off x="0" y="0"/>
          <a:ext cx="0" cy="0"/>
          <a:chOff x="0" y="0"/>
          <a:chExt cx="0" cy="0"/>
        </a:xfrm>
      </p:grpSpPr>
      <p:sp>
        <p:nvSpPr>
          <p:cNvPr id="9" name="Title 1">
            <a:extLst>
              <a:ext uri="{FF2B5EF4-FFF2-40B4-BE49-F238E27FC236}">
                <a16:creationId xmlns:a16="http://schemas.microsoft.com/office/drawing/2014/main" id="{458BB226-BB21-85AD-8FE4-0BDD6E4C5C94}"/>
              </a:ext>
            </a:extLst>
          </p:cNvPr>
          <p:cNvSpPr txBox="1">
            <a:spLocks/>
          </p:cNvSpPr>
          <p:nvPr/>
        </p:nvSpPr>
        <p:spPr>
          <a:xfrm>
            <a:off x="1524000" y="2564908"/>
            <a:ext cx="9144000" cy="864092"/>
          </a:xfrm>
          <a:prstGeom prst="rect">
            <a:avLst/>
          </a:prstGeom>
        </p:spPr>
        <p:txBody>
          <a:bodyPr anchor="b"/>
          <a:lstStyle>
            <a:lvl1pPr algn="l" defTabSz="914400" rtl="0" eaLnBrk="1" latinLnBrk="0" hangingPunct="1">
              <a:lnSpc>
                <a:spcPct val="90000"/>
              </a:lnSpc>
              <a:spcBef>
                <a:spcPct val="0"/>
              </a:spcBef>
              <a:buNone/>
              <a:defRPr sz="4800" b="1" kern="1200">
                <a:solidFill>
                  <a:srgbClr val="00274C"/>
                </a:solidFill>
                <a:latin typeface="+mj-lt"/>
                <a:ea typeface="+mj-ea"/>
                <a:cs typeface="+mj-cs"/>
              </a:defRPr>
            </a:lvl1pPr>
          </a:lstStyle>
          <a:p>
            <a:pPr algn="ctr"/>
            <a:r>
              <a:rPr lang="en-US" dirty="0"/>
              <a:t>Evaluation &amp; Results</a:t>
            </a:r>
          </a:p>
        </p:txBody>
      </p:sp>
      <p:cxnSp>
        <p:nvCxnSpPr>
          <p:cNvPr id="2" name="Straight Connector 1">
            <a:extLst>
              <a:ext uri="{FF2B5EF4-FFF2-40B4-BE49-F238E27FC236}">
                <a16:creationId xmlns:a16="http://schemas.microsoft.com/office/drawing/2014/main" id="{9C15D764-F771-D74D-44E6-C34C97646FC8}"/>
              </a:ext>
            </a:extLst>
          </p:cNvPr>
          <p:cNvCxnSpPr>
            <a:cxnSpLocks/>
          </p:cNvCxnSpPr>
          <p:nvPr/>
        </p:nvCxnSpPr>
        <p:spPr>
          <a:xfrm>
            <a:off x="925001" y="3450772"/>
            <a:ext cx="10341997" cy="0"/>
          </a:xfrm>
          <a:prstGeom prst="line">
            <a:avLst/>
          </a:prstGeom>
          <a:ln w="25400">
            <a:solidFill>
              <a:srgbClr val="00264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146470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AB15CD-3C57-9233-676B-6844B87DA22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2920BDA-541A-E625-852A-C478295807C3}"/>
              </a:ext>
            </a:extLst>
          </p:cNvPr>
          <p:cNvSpPr>
            <a:spLocks noGrp="1"/>
          </p:cNvSpPr>
          <p:nvPr>
            <p:ph type="ctrTitle"/>
          </p:nvPr>
        </p:nvSpPr>
        <p:spPr>
          <a:xfrm>
            <a:off x="369570" y="287914"/>
            <a:ext cx="9144000" cy="864092"/>
          </a:xfrm>
        </p:spPr>
        <p:txBody>
          <a:bodyPr/>
          <a:lstStyle/>
          <a:p>
            <a:r>
              <a:rPr lang="en-US" dirty="0"/>
              <a:t>L1 Accuracy</a:t>
            </a:r>
          </a:p>
        </p:txBody>
      </p:sp>
      <p:pic>
        <p:nvPicPr>
          <p:cNvPr id="5" name="Picture 4">
            <a:extLst>
              <a:ext uri="{FF2B5EF4-FFF2-40B4-BE49-F238E27FC236}">
                <a16:creationId xmlns:a16="http://schemas.microsoft.com/office/drawing/2014/main" id="{51ED286A-7190-3768-8FA2-34B5DC3F58D3}"/>
              </a:ext>
            </a:extLst>
          </p:cNvPr>
          <p:cNvPicPr>
            <a:picLocks noChangeAspect="1"/>
          </p:cNvPicPr>
          <p:nvPr/>
        </p:nvPicPr>
        <p:blipFill>
          <a:blip r:embed="rId3"/>
          <a:srcRect/>
          <a:stretch/>
        </p:blipFill>
        <p:spPr>
          <a:xfrm>
            <a:off x="6220116" y="287914"/>
            <a:ext cx="5773012" cy="5849579"/>
          </a:xfrm>
          <a:prstGeom prst="rect">
            <a:avLst/>
          </a:prstGeom>
        </p:spPr>
      </p:pic>
      <p:sp>
        <p:nvSpPr>
          <p:cNvPr id="7" name="Rectangle 6">
            <a:extLst>
              <a:ext uri="{FF2B5EF4-FFF2-40B4-BE49-F238E27FC236}">
                <a16:creationId xmlns:a16="http://schemas.microsoft.com/office/drawing/2014/main" id="{24E7B2FF-10D4-B5C6-FA17-8507492CA03D}"/>
              </a:ext>
            </a:extLst>
          </p:cNvPr>
          <p:cNvSpPr/>
          <p:nvPr/>
        </p:nvSpPr>
        <p:spPr>
          <a:xfrm>
            <a:off x="4733365" y="1304340"/>
            <a:ext cx="1887753" cy="352567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dirty="0">
                <a:solidFill>
                  <a:schemeClr val="tx1"/>
                </a:solidFill>
                <a:latin typeface="DEJAVU SANS" panose="020B0603030804020204" pitchFamily="34" charset="0"/>
                <a:ea typeface="DEJAVU SANS" panose="020B0603030804020204" pitchFamily="34" charset="0"/>
                <a:cs typeface="DEJAVU SANS" panose="020B0603030804020204" pitchFamily="34" charset="0"/>
              </a:rPr>
              <a:t>L1 Accuracy</a:t>
            </a:r>
          </a:p>
          <a:p>
            <a:pPr algn="ctr"/>
            <a:r>
              <a:rPr lang="en-US" sz="2200" dirty="0">
                <a:solidFill>
                  <a:schemeClr val="tx1"/>
                </a:solidFill>
                <a:latin typeface="DEJAVU SANS" panose="020B0603030804020204" pitchFamily="34" charset="0"/>
                <a:ea typeface="DEJAVU SANS" panose="020B0603030804020204" pitchFamily="34" charset="0"/>
                <a:cs typeface="DEJAVU SANS" panose="020B0603030804020204" pitchFamily="34" charset="0"/>
              </a:rPr>
              <a:t>(%)</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DFF0AC97-04EE-7E88-4BAE-D877062CAC34}"/>
                  </a:ext>
                </a:extLst>
              </p:cNvPr>
              <p:cNvSpPr txBox="1"/>
              <p:nvPr/>
            </p:nvSpPr>
            <p:spPr>
              <a:xfrm>
                <a:off x="369569" y="1572322"/>
                <a:ext cx="4492887" cy="2862322"/>
              </a:xfrm>
              <a:prstGeom prst="rect">
                <a:avLst/>
              </a:prstGeom>
              <a:noFill/>
            </p:spPr>
            <p:txBody>
              <a:bodyPr wrap="square" rtlCol="0">
                <a:spAutoFit/>
              </a:bodyPr>
              <a:lstStyle/>
              <a:p>
                <a:r>
                  <a:rPr lang="en-US" dirty="0"/>
                  <a:t>Percentage of syndromes decoded</a:t>
                </a:r>
              </a:p>
              <a:p>
                <a:r>
                  <a:rPr lang="en-US" dirty="0"/>
                  <a:t>correctly by the predecoder</a:t>
                </a:r>
              </a:p>
              <a:p>
                <a:endParaRPr lang="en-US" dirty="0"/>
              </a:p>
              <a:p>
                <a:r>
                  <a:rPr lang="en-US" b="1" dirty="0"/>
                  <a:t>       </a:t>
                </a:r>
                <a:r>
                  <a:rPr lang="en-US" dirty="0"/>
                  <a:t>⇒ Proxy for </a:t>
                </a:r>
                <a:r>
                  <a:rPr lang="en-US" u="sng" dirty="0"/>
                  <a:t>logical error rate</a:t>
                </a:r>
              </a:p>
              <a:p>
                <a:endParaRPr lang="en-US" b="1" u="sng" dirty="0"/>
              </a:p>
              <a:p>
                <a:endParaRPr lang="en-US" b="1" u="sng" dirty="0"/>
              </a:p>
              <a:p>
                <a:r>
                  <a:rPr lang="en-US" dirty="0"/>
                  <a:t>At </a:t>
                </a:r>
                <a14:m>
                  <m:oMath xmlns:m="http://schemas.openxmlformats.org/officeDocument/2006/math">
                    <m:r>
                      <a:rPr lang="en-US" i="1">
                        <a:latin typeface="Cambria Math" panose="02040503050406030204" pitchFamily="18" charset="0"/>
                      </a:rPr>
                      <m:t>𝑝</m:t>
                    </m:r>
                    <m:r>
                      <a:rPr lang="en-US" i="1">
                        <a:latin typeface="Cambria Math" panose="02040503050406030204" pitchFamily="18" charset="0"/>
                      </a:rPr>
                      <m:t>=</m:t>
                    </m:r>
                    <m:sSup>
                      <m:sSupPr>
                        <m:ctrlPr>
                          <a:rPr lang="en-US" i="1">
                            <a:latin typeface="Cambria Math" panose="02040503050406030204" pitchFamily="18" charset="0"/>
                          </a:rPr>
                        </m:ctrlPr>
                      </m:sSupPr>
                      <m:e>
                        <m:r>
                          <a:rPr lang="en-US" i="1">
                            <a:latin typeface="Cambria Math" panose="02040503050406030204" pitchFamily="18" charset="0"/>
                          </a:rPr>
                          <m:t>10</m:t>
                        </m:r>
                      </m:e>
                      <m:sup>
                        <m:r>
                          <a:rPr lang="en-US" i="1">
                            <a:latin typeface="Cambria Math" panose="02040503050406030204" pitchFamily="18" charset="0"/>
                          </a:rPr>
                          <m:t>−4</m:t>
                        </m:r>
                      </m:sup>
                    </m:sSup>
                  </m:oMath>
                </a14:m>
                <a:r>
                  <a:rPr lang="en-US" dirty="0"/>
                  <a:t> and </a:t>
                </a:r>
                <a14:m>
                  <m:oMath xmlns:m="http://schemas.openxmlformats.org/officeDocument/2006/math">
                    <m:r>
                      <a:rPr lang="en-US" i="1">
                        <a:latin typeface="Cambria Math" panose="02040503050406030204" pitchFamily="18" charset="0"/>
                      </a:rPr>
                      <m:t>𝑑</m:t>
                    </m:r>
                    <m:r>
                      <a:rPr lang="en-US" i="1">
                        <a:latin typeface="Cambria Math" panose="02040503050406030204" pitchFamily="18" charset="0"/>
                      </a:rPr>
                      <m:t>=21:</m:t>
                    </m:r>
                  </m:oMath>
                </a14:m>
                <a:endParaRPr lang="en-US" dirty="0"/>
              </a:p>
              <a:p>
                <a:pPr marL="285750" indent="-285750">
                  <a:buFont typeface="Arial" panose="020B0604020202020204" pitchFamily="34" charset="0"/>
                  <a:buChar char="•"/>
                </a:pPr>
                <a:endParaRPr lang="en-US" dirty="0"/>
              </a:p>
              <a:p>
                <a:r>
                  <a:rPr lang="en-US" b="1" dirty="0"/>
                  <a:t>        Pinball’s Accuracy: 100%</a:t>
                </a:r>
              </a:p>
              <a:p>
                <a:r>
                  <a:rPr lang="en-US" b="1" dirty="0"/>
                  <a:t>        Clique’s Accuracy:  62.31%</a:t>
                </a:r>
              </a:p>
            </p:txBody>
          </p:sp>
        </mc:Choice>
        <mc:Fallback xmlns="">
          <p:sp>
            <p:nvSpPr>
              <p:cNvPr id="6" name="TextBox 5">
                <a:extLst>
                  <a:ext uri="{FF2B5EF4-FFF2-40B4-BE49-F238E27FC236}">
                    <a16:creationId xmlns:a16="http://schemas.microsoft.com/office/drawing/2014/main" id="{DFF0AC97-04EE-7E88-4BAE-D877062CAC34}"/>
                  </a:ext>
                </a:extLst>
              </p:cNvPr>
              <p:cNvSpPr txBox="1">
                <a:spLocks noRot="1" noChangeAspect="1" noMove="1" noResize="1" noEditPoints="1" noAdjustHandles="1" noChangeArrowheads="1" noChangeShapeType="1" noTextEdit="1"/>
              </p:cNvSpPr>
              <p:nvPr/>
            </p:nvSpPr>
            <p:spPr>
              <a:xfrm>
                <a:off x="369569" y="1572322"/>
                <a:ext cx="4492887" cy="2862322"/>
              </a:xfrm>
              <a:prstGeom prst="rect">
                <a:avLst/>
              </a:prstGeom>
              <a:blipFill>
                <a:blip r:embed="rId4"/>
                <a:stretch>
                  <a:fillRect l="-1408" t="-885" b="-2655"/>
                </a:stretch>
              </a:blipFill>
            </p:spPr>
            <p:txBody>
              <a:bodyPr/>
              <a:lstStyle/>
              <a:p>
                <a:r>
                  <a:rPr lang="en-US">
                    <a:noFill/>
                  </a:rPr>
                  <a:t> </a:t>
                </a:r>
              </a:p>
            </p:txBody>
          </p:sp>
        </mc:Fallback>
      </mc:AlternateContent>
      <p:sp>
        <p:nvSpPr>
          <p:cNvPr id="3" name="Slide Number Placeholder 2">
            <a:extLst>
              <a:ext uri="{FF2B5EF4-FFF2-40B4-BE49-F238E27FC236}">
                <a16:creationId xmlns:a16="http://schemas.microsoft.com/office/drawing/2014/main" id="{92B27F6A-BFE1-E547-E6DB-7E79DF3AA91A}"/>
              </a:ext>
            </a:extLst>
          </p:cNvPr>
          <p:cNvSpPr>
            <a:spLocks noGrp="1"/>
          </p:cNvSpPr>
          <p:nvPr>
            <p:ph type="sldNum" sz="quarter" idx="12"/>
          </p:nvPr>
        </p:nvSpPr>
        <p:spPr/>
        <p:txBody>
          <a:bodyPr/>
          <a:lstStyle/>
          <a:p>
            <a:fld id="{B72E91CA-9B22-2844-8E94-2A762C5288E7}" type="slidenum">
              <a:rPr lang="en-US" smtClean="0"/>
              <a:pPr/>
              <a:t>27</a:t>
            </a:fld>
            <a:endParaRPr lang="en-US" dirty="0"/>
          </a:p>
        </p:txBody>
      </p:sp>
    </p:spTree>
    <p:extLst>
      <p:ext uri="{BB962C8B-B14F-4D97-AF65-F5344CB8AC3E}">
        <p14:creationId xmlns:p14="http://schemas.microsoft.com/office/powerpoint/2010/main" val="3094775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F72BDF-62A1-8ACB-01F3-27A3E8AABE3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A2FBB33-FF5A-EADB-824F-D05208F881AF}"/>
              </a:ext>
            </a:extLst>
          </p:cNvPr>
          <p:cNvSpPr>
            <a:spLocks noGrp="1"/>
          </p:cNvSpPr>
          <p:nvPr>
            <p:ph type="ctrTitle"/>
          </p:nvPr>
        </p:nvSpPr>
        <p:spPr>
          <a:xfrm>
            <a:off x="369570" y="287914"/>
            <a:ext cx="9144000" cy="864092"/>
          </a:xfrm>
        </p:spPr>
        <p:txBody>
          <a:bodyPr/>
          <a:lstStyle/>
          <a:p>
            <a:r>
              <a:rPr lang="en-US" dirty="0"/>
              <a:t>Logical Error Rate</a:t>
            </a:r>
          </a:p>
        </p:txBody>
      </p:sp>
      <p:pic>
        <p:nvPicPr>
          <p:cNvPr id="4" name="Picture 3">
            <a:extLst>
              <a:ext uri="{FF2B5EF4-FFF2-40B4-BE49-F238E27FC236}">
                <a16:creationId xmlns:a16="http://schemas.microsoft.com/office/drawing/2014/main" id="{CB031245-4D35-8B78-01CF-B3781A08572E}"/>
              </a:ext>
            </a:extLst>
          </p:cNvPr>
          <p:cNvPicPr>
            <a:picLocks noChangeAspect="1"/>
          </p:cNvPicPr>
          <p:nvPr/>
        </p:nvPicPr>
        <p:blipFill>
          <a:blip r:embed="rId3"/>
          <a:srcRect/>
          <a:stretch/>
        </p:blipFill>
        <p:spPr>
          <a:xfrm>
            <a:off x="6799145" y="823969"/>
            <a:ext cx="5206045" cy="5221224"/>
          </a:xfrm>
          <a:prstGeom prst="rect">
            <a:avLst/>
          </a:prstGeom>
        </p:spPr>
      </p:pic>
      <mc:AlternateContent xmlns:mc="http://schemas.openxmlformats.org/markup-compatibility/2006">
        <mc:Choice xmlns:a14="http://schemas.microsoft.com/office/drawing/2010/main" Requires="a14">
          <p:sp>
            <p:nvSpPr>
              <p:cNvPr id="7" name="TextBox 6">
                <a:extLst>
                  <a:ext uri="{FF2B5EF4-FFF2-40B4-BE49-F238E27FC236}">
                    <a16:creationId xmlns:a16="http://schemas.microsoft.com/office/drawing/2014/main" id="{345F7AD4-3C0D-B6AA-726E-50FBBFC479A3}"/>
                  </a:ext>
                </a:extLst>
              </p:cNvPr>
              <p:cNvSpPr txBox="1"/>
              <p:nvPr/>
            </p:nvSpPr>
            <p:spPr>
              <a:xfrm>
                <a:off x="369569" y="1572322"/>
                <a:ext cx="6227064" cy="2314544"/>
              </a:xfrm>
              <a:prstGeom prst="rect">
                <a:avLst/>
              </a:prstGeom>
              <a:noFill/>
            </p:spPr>
            <p:txBody>
              <a:bodyPr wrap="square" rtlCol="0">
                <a:spAutoFit/>
              </a:bodyPr>
              <a:lstStyle/>
              <a:p>
                <a:r>
                  <a:rPr lang="en-US" dirty="0"/>
                  <a:t>How well does Pinball tradeoff coverage </a:t>
                </a:r>
              </a:p>
              <a:p>
                <a:r>
                  <a:rPr lang="en-US" dirty="0"/>
                  <a:t>and accuracy compared to Clique?</a:t>
                </a:r>
              </a:p>
              <a:p>
                <a:endParaRPr lang="en-US" b="1" i="1" u="sng" dirty="0"/>
              </a:p>
              <a:p>
                <a:endParaRPr lang="en-US" b="1" i="1" u="sng" dirty="0"/>
              </a:p>
              <a:p>
                <a:r>
                  <a:rPr lang="en-US" dirty="0"/>
                  <a:t>At </a:t>
                </a:r>
                <a14:m>
                  <m:oMath xmlns:m="http://schemas.openxmlformats.org/officeDocument/2006/math">
                    <m:r>
                      <a:rPr lang="en-US" i="1">
                        <a:latin typeface="Cambria Math" panose="02040503050406030204" pitchFamily="18" charset="0"/>
                      </a:rPr>
                      <m:t>𝑝</m:t>
                    </m:r>
                    <m:r>
                      <a:rPr lang="en-US" i="1">
                        <a:latin typeface="Cambria Math" panose="02040503050406030204" pitchFamily="18" charset="0"/>
                      </a:rPr>
                      <m:t>=</m:t>
                    </m:r>
                    <m:sSup>
                      <m:sSupPr>
                        <m:ctrlPr>
                          <a:rPr lang="en-US" i="1">
                            <a:latin typeface="Cambria Math" panose="02040503050406030204" pitchFamily="18" charset="0"/>
                          </a:rPr>
                        </m:ctrlPr>
                      </m:sSupPr>
                      <m:e>
                        <m:r>
                          <a:rPr lang="en-US" b="0" i="1" smtClean="0">
                            <a:latin typeface="Cambria Math" panose="02040503050406030204" pitchFamily="18" charset="0"/>
                          </a:rPr>
                          <m:t>5</m:t>
                        </m:r>
                        <m:r>
                          <a:rPr lang="en-US" b="0" i="1" smtClean="0">
                            <a:latin typeface="Cambria Math" panose="02040503050406030204" pitchFamily="18" charset="0"/>
                            <a:ea typeface="Cambria Math" panose="02040503050406030204" pitchFamily="18" charset="0"/>
                          </a:rPr>
                          <m:t>∙</m:t>
                        </m:r>
                        <m:r>
                          <a:rPr lang="en-US" i="1">
                            <a:latin typeface="Cambria Math" panose="02040503050406030204" pitchFamily="18" charset="0"/>
                          </a:rPr>
                          <m:t>10</m:t>
                        </m:r>
                      </m:e>
                      <m:sup>
                        <m:r>
                          <a:rPr lang="en-US" i="1">
                            <a:latin typeface="Cambria Math" panose="02040503050406030204" pitchFamily="18" charset="0"/>
                          </a:rPr>
                          <m:t>−4</m:t>
                        </m:r>
                      </m:sup>
                    </m:sSup>
                  </m:oMath>
                </a14:m>
                <a:r>
                  <a:rPr lang="en-US" dirty="0"/>
                  <a:t> and </a:t>
                </a:r>
                <a14:m>
                  <m:oMath xmlns:m="http://schemas.openxmlformats.org/officeDocument/2006/math">
                    <m:r>
                      <a:rPr lang="en-US" i="1">
                        <a:latin typeface="Cambria Math" panose="02040503050406030204" pitchFamily="18" charset="0"/>
                      </a:rPr>
                      <m:t>𝑑</m:t>
                    </m:r>
                    <m:r>
                      <a:rPr lang="en-US" i="1">
                        <a:latin typeface="Cambria Math" panose="02040503050406030204" pitchFamily="18" charset="0"/>
                      </a:rPr>
                      <m:t>=11:</m:t>
                    </m:r>
                  </m:oMath>
                </a14:m>
                <a:endParaRPr lang="en-US" dirty="0"/>
              </a:p>
              <a:p>
                <a:endParaRPr lang="en-US" b="1" i="1" u="sng" dirty="0"/>
              </a:p>
              <a:p>
                <a:r>
                  <a:rPr lang="en-US" b="1" dirty="0"/>
                  <a:t>        Pinball’s Improvement: </a:t>
                </a:r>
                <a14:m>
                  <m:oMath xmlns:m="http://schemas.openxmlformats.org/officeDocument/2006/math">
                    <m:sSup>
                      <m:sSupPr>
                        <m:ctrlPr>
                          <a:rPr lang="en-US" b="1" i="1" smtClean="0">
                            <a:latin typeface="Cambria Math" panose="02040503050406030204" pitchFamily="18" charset="0"/>
                          </a:rPr>
                        </m:ctrlPr>
                      </m:sSupPr>
                      <m:e>
                        <m:r>
                          <a:rPr lang="en-US" b="1" i="1" smtClean="0">
                            <a:latin typeface="Cambria Math" panose="02040503050406030204" pitchFamily="18" charset="0"/>
                            <a:ea typeface="Cambria Math" panose="02040503050406030204" pitchFamily="18" charset="0"/>
                          </a:rPr>
                          <m:t>&gt;</m:t>
                        </m:r>
                        <m:r>
                          <a:rPr lang="en-US" b="1" i="1" smtClean="0">
                            <a:latin typeface="Cambria Math" panose="02040503050406030204" pitchFamily="18" charset="0"/>
                          </a:rPr>
                          <m:t>𝟏𝟎</m:t>
                        </m:r>
                      </m:e>
                      <m:sup>
                        <m:r>
                          <a:rPr lang="en-US" b="1" i="1" smtClean="0">
                            <a:latin typeface="Cambria Math" panose="02040503050406030204" pitchFamily="18" charset="0"/>
                          </a:rPr>
                          <m:t>𝟔</m:t>
                        </m:r>
                      </m:sup>
                    </m:sSup>
                  </m:oMath>
                </a14:m>
                <a:endParaRPr lang="en-US" b="1" dirty="0"/>
              </a:p>
              <a:p>
                <a:endParaRPr lang="en-US" b="1" i="1" dirty="0"/>
              </a:p>
            </p:txBody>
          </p:sp>
        </mc:Choice>
        <mc:Fallback>
          <p:sp>
            <p:nvSpPr>
              <p:cNvPr id="7" name="TextBox 6">
                <a:extLst>
                  <a:ext uri="{FF2B5EF4-FFF2-40B4-BE49-F238E27FC236}">
                    <a16:creationId xmlns:a16="http://schemas.microsoft.com/office/drawing/2014/main" id="{345F7AD4-3C0D-B6AA-726E-50FBBFC479A3}"/>
                  </a:ext>
                </a:extLst>
              </p:cNvPr>
              <p:cNvSpPr txBox="1">
                <a:spLocks noRot="1" noChangeAspect="1" noMove="1" noResize="1" noEditPoints="1" noAdjustHandles="1" noChangeArrowheads="1" noChangeShapeType="1" noTextEdit="1"/>
              </p:cNvSpPr>
              <p:nvPr/>
            </p:nvSpPr>
            <p:spPr>
              <a:xfrm>
                <a:off x="369569" y="1572322"/>
                <a:ext cx="6227064" cy="2314544"/>
              </a:xfrm>
              <a:prstGeom prst="rect">
                <a:avLst/>
              </a:prstGeom>
              <a:blipFill>
                <a:blip r:embed="rId4"/>
                <a:stretch>
                  <a:fillRect l="-1018" t="-1087"/>
                </a:stretch>
              </a:blipFill>
            </p:spPr>
            <p:txBody>
              <a:bodyPr/>
              <a:lstStyle/>
              <a:p>
                <a:r>
                  <a:rPr lang="en-US">
                    <a:noFill/>
                  </a:rPr>
                  <a:t> </a:t>
                </a:r>
              </a:p>
            </p:txBody>
          </p:sp>
        </mc:Fallback>
      </mc:AlternateContent>
      <p:sp>
        <p:nvSpPr>
          <p:cNvPr id="8" name="TextBox 7">
            <a:extLst>
              <a:ext uri="{FF2B5EF4-FFF2-40B4-BE49-F238E27FC236}">
                <a16:creationId xmlns:a16="http://schemas.microsoft.com/office/drawing/2014/main" id="{90DF5C5A-1990-4C5D-B50A-CF8E35C60594}"/>
              </a:ext>
            </a:extLst>
          </p:cNvPr>
          <p:cNvSpPr txBox="1"/>
          <p:nvPr/>
        </p:nvSpPr>
        <p:spPr>
          <a:xfrm>
            <a:off x="594958" y="4356944"/>
            <a:ext cx="4449337" cy="923330"/>
          </a:xfrm>
          <a:prstGeom prst="rect">
            <a:avLst/>
          </a:prstGeom>
          <a:noFill/>
          <a:ln w="38100">
            <a:solidFill>
              <a:schemeClr val="accent6"/>
            </a:solidFill>
          </a:ln>
        </p:spPr>
        <p:txBody>
          <a:bodyPr wrap="square" rtlCol="0">
            <a:spAutoFit/>
          </a:bodyPr>
          <a:lstStyle/>
          <a:p>
            <a:pPr algn="ctr"/>
            <a:r>
              <a:rPr lang="en-US" b="1" dirty="0">
                <a:solidFill>
                  <a:schemeClr val="accent6"/>
                </a:solidFill>
              </a:rPr>
              <a:t>Pinball is the first cryogenic predecoder to enable exponential reduction in logical error rates under realistic noise</a:t>
            </a:r>
          </a:p>
        </p:txBody>
      </p:sp>
      <p:sp>
        <p:nvSpPr>
          <p:cNvPr id="3" name="Rectangle 2">
            <a:extLst>
              <a:ext uri="{FF2B5EF4-FFF2-40B4-BE49-F238E27FC236}">
                <a16:creationId xmlns:a16="http://schemas.microsoft.com/office/drawing/2014/main" id="{203A94A9-ABF1-1927-E1E6-F01669CC9082}"/>
              </a:ext>
            </a:extLst>
          </p:cNvPr>
          <p:cNvSpPr/>
          <p:nvPr/>
        </p:nvSpPr>
        <p:spPr>
          <a:xfrm>
            <a:off x="5263762" y="1304338"/>
            <a:ext cx="1933102" cy="352567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dirty="0">
                <a:solidFill>
                  <a:schemeClr val="tx1"/>
                </a:solidFill>
                <a:latin typeface="DEJAVU SANS" panose="020B0603030804020204" pitchFamily="34" charset="0"/>
                <a:ea typeface="DEJAVU SANS" panose="020B0603030804020204" pitchFamily="34" charset="0"/>
                <a:cs typeface="DEJAVU SANS" panose="020B0603030804020204" pitchFamily="34" charset="0"/>
              </a:rPr>
              <a:t>Logical Error</a:t>
            </a:r>
          </a:p>
          <a:p>
            <a:pPr algn="ctr"/>
            <a:r>
              <a:rPr lang="en-US" sz="2200" dirty="0">
                <a:solidFill>
                  <a:schemeClr val="tx1"/>
                </a:solidFill>
                <a:latin typeface="DEJAVU SANS" panose="020B0603030804020204" pitchFamily="34" charset="0"/>
                <a:ea typeface="DEJAVU SANS" panose="020B0603030804020204" pitchFamily="34" charset="0"/>
                <a:cs typeface="DEJAVU SANS" panose="020B0603030804020204" pitchFamily="34" charset="0"/>
              </a:rPr>
              <a:t>Rate</a:t>
            </a:r>
          </a:p>
        </p:txBody>
      </p:sp>
      <p:sp>
        <p:nvSpPr>
          <p:cNvPr id="5" name="Slide Number Placeholder 4">
            <a:extLst>
              <a:ext uri="{FF2B5EF4-FFF2-40B4-BE49-F238E27FC236}">
                <a16:creationId xmlns:a16="http://schemas.microsoft.com/office/drawing/2014/main" id="{D5726D43-7FE7-584E-F9B7-C66097BB4BB9}"/>
              </a:ext>
            </a:extLst>
          </p:cNvPr>
          <p:cNvSpPr>
            <a:spLocks noGrp="1"/>
          </p:cNvSpPr>
          <p:nvPr>
            <p:ph type="sldNum" sz="quarter" idx="12"/>
          </p:nvPr>
        </p:nvSpPr>
        <p:spPr/>
        <p:txBody>
          <a:bodyPr/>
          <a:lstStyle/>
          <a:p>
            <a:fld id="{B72E91CA-9B22-2844-8E94-2A762C5288E7}" type="slidenum">
              <a:rPr lang="en-US" smtClean="0"/>
              <a:pPr/>
              <a:t>28</a:t>
            </a:fld>
            <a:endParaRPr lang="en-US" dirty="0"/>
          </a:p>
        </p:txBody>
      </p:sp>
    </p:spTree>
    <p:extLst>
      <p:ext uri="{BB962C8B-B14F-4D97-AF65-F5344CB8AC3E}">
        <p14:creationId xmlns:p14="http://schemas.microsoft.com/office/powerpoint/2010/main" val="1542631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FAA41B-332B-E3F6-5031-AD643CED85B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E3FB500-87A2-2485-DF5C-121B3EDC11AF}"/>
              </a:ext>
            </a:extLst>
          </p:cNvPr>
          <p:cNvSpPr>
            <a:spLocks noGrp="1"/>
          </p:cNvSpPr>
          <p:nvPr>
            <p:ph type="ctrTitle"/>
          </p:nvPr>
        </p:nvSpPr>
        <p:spPr>
          <a:xfrm>
            <a:off x="369570" y="287914"/>
            <a:ext cx="9144000" cy="864092"/>
          </a:xfrm>
        </p:spPr>
        <p:txBody>
          <a:bodyPr/>
          <a:lstStyle/>
          <a:p>
            <a:r>
              <a:rPr lang="en-US" dirty="0"/>
              <a:t>Logical Error Rate</a:t>
            </a:r>
          </a:p>
        </p:txBody>
      </p:sp>
      <p:pic>
        <p:nvPicPr>
          <p:cNvPr id="4" name="Picture 3">
            <a:extLst>
              <a:ext uri="{FF2B5EF4-FFF2-40B4-BE49-F238E27FC236}">
                <a16:creationId xmlns:a16="http://schemas.microsoft.com/office/drawing/2014/main" id="{4C46FAED-2A10-6EAB-B239-2F61483A14DB}"/>
              </a:ext>
            </a:extLst>
          </p:cNvPr>
          <p:cNvPicPr>
            <a:picLocks noChangeAspect="1"/>
          </p:cNvPicPr>
          <p:nvPr/>
        </p:nvPicPr>
        <p:blipFill>
          <a:blip r:embed="rId3"/>
          <a:srcRect/>
          <a:stretch/>
        </p:blipFill>
        <p:spPr>
          <a:xfrm>
            <a:off x="6812570" y="817228"/>
            <a:ext cx="5206046" cy="5221224"/>
          </a:xfrm>
          <a:prstGeom prst="rect">
            <a:avLst/>
          </a:prstGeom>
        </p:spPr>
      </p:pic>
      <p:sp>
        <p:nvSpPr>
          <p:cNvPr id="7" name="TextBox 6">
            <a:extLst>
              <a:ext uri="{FF2B5EF4-FFF2-40B4-BE49-F238E27FC236}">
                <a16:creationId xmlns:a16="http://schemas.microsoft.com/office/drawing/2014/main" id="{C5EA76A3-0BC2-4ADB-9BC6-44E1BB4C9FFA}"/>
              </a:ext>
            </a:extLst>
          </p:cNvPr>
          <p:cNvSpPr txBox="1"/>
          <p:nvPr/>
        </p:nvSpPr>
        <p:spPr>
          <a:xfrm>
            <a:off x="369569" y="1572322"/>
            <a:ext cx="6227064" cy="646331"/>
          </a:xfrm>
          <a:prstGeom prst="rect">
            <a:avLst/>
          </a:prstGeom>
          <a:noFill/>
        </p:spPr>
        <p:txBody>
          <a:bodyPr wrap="square" rtlCol="0">
            <a:spAutoFit/>
          </a:bodyPr>
          <a:lstStyle/>
          <a:p>
            <a:r>
              <a:rPr lang="en-US" dirty="0"/>
              <a:t>How detrimental is it to introduce a </a:t>
            </a:r>
          </a:p>
          <a:p>
            <a:r>
              <a:rPr lang="en-US" dirty="0"/>
              <a:t>first-level heuristic decoding step?</a:t>
            </a:r>
          </a:p>
        </p:txBody>
      </p:sp>
      <p:sp>
        <p:nvSpPr>
          <p:cNvPr id="8" name="TextBox 7">
            <a:extLst>
              <a:ext uri="{FF2B5EF4-FFF2-40B4-BE49-F238E27FC236}">
                <a16:creationId xmlns:a16="http://schemas.microsoft.com/office/drawing/2014/main" id="{3EB13EDC-F8B0-8507-9C2C-96654D68F376}"/>
              </a:ext>
            </a:extLst>
          </p:cNvPr>
          <p:cNvSpPr txBox="1"/>
          <p:nvPr/>
        </p:nvSpPr>
        <p:spPr>
          <a:xfrm>
            <a:off x="576121" y="3906682"/>
            <a:ext cx="4449337" cy="923330"/>
          </a:xfrm>
          <a:prstGeom prst="rect">
            <a:avLst/>
          </a:prstGeom>
          <a:noFill/>
          <a:ln w="38100">
            <a:solidFill>
              <a:schemeClr val="accent6"/>
            </a:solidFill>
          </a:ln>
        </p:spPr>
        <p:txBody>
          <a:bodyPr wrap="square" rtlCol="0">
            <a:spAutoFit/>
          </a:bodyPr>
          <a:lstStyle/>
          <a:p>
            <a:pPr algn="ctr"/>
            <a:r>
              <a:rPr lang="en-US" b="1" dirty="0">
                <a:solidFill>
                  <a:schemeClr val="accent6"/>
                </a:solidFill>
              </a:rPr>
              <a:t>Pinball maintains the required QEC performance for real quantum computing systems</a:t>
            </a:r>
          </a:p>
        </p:txBody>
      </p:sp>
      <p:sp>
        <p:nvSpPr>
          <p:cNvPr id="3" name="Rectangle 2">
            <a:extLst>
              <a:ext uri="{FF2B5EF4-FFF2-40B4-BE49-F238E27FC236}">
                <a16:creationId xmlns:a16="http://schemas.microsoft.com/office/drawing/2014/main" id="{73268757-6788-3D51-4D3C-92296D914A16}"/>
              </a:ext>
            </a:extLst>
          </p:cNvPr>
          <p:cNvSpPr/>
          <p:nvPr/>
        </p:nvSpPr>
        <p:spPr>
          <a:xfrm>
            <a:off x="5099124" y="1304340"/>
            <a:ext cx="2095793" cy="352567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dirty="0">
                <a:solidFill>
                  <a:schemeClr val="tx1"/>
                </a:solidFill>
                <a:latin typeface="DEJAVU SANS" panose="020B0603030804020204" pitchFamily="34" charset="0"/>
                <a:ea typeface="DEJAVU SANS" panose="020B0603030804020204" pitchFamily="34" charset="0"/>
                <a:cs typeface="DEJAVU SANS" panose="020B0603030804020204" pitchFamily="34" charset="0"/>
              </a:rPr>
              <a:t>Logical Error</a:t>
            </a:r>
          </a:p>
          <a:p>
            <a:pPr algn="ctr"/>
            <a:r>
              <a:rPr lang="en-US" sz="2200" dirty="0">
                <a:solidFill>
                  <a:schemeClr val="tx1"/>
                </a:solidFill>
                <a:latin typeface="DEJAVU SANS" panose="020B0603030804020204" pitchFamily="34" charset="0"/>
                <a:ea typeface="DEJAVU SANS" panose="020B0603030804020204" pitchFamily="34" charset="0"/>
                <a:cs typeface="DEJAVU SANS" panose="020B0603030804020204" pitchFamily="34" charset="0"/>
              </a:rPr>
              <a:t>Rate</a:t>
            </a:r>
          </a:p>
        </p:txBody>
      </p:sp>
      <p:sp>
        <p:nvSpPr>
          <p:cNvPr id="5" name="Slide Number Placeholder 4">
            <a:extLst>
              <a:ext uri="{FF2B5EF4-FFF2-40B4-BE49-F238E27FC236}">
                <a16:creationId xmlns:a16="http://schemas.microsoft.com/office/drawing/2014/main" id="{80802D8C-291A-B48F-A3C8-B4F6FAD68FB5}"/>
              </a:ext>
            </a:extLst>
          </p:cNvPr>
          <p:cNvSpPr>
            <a:spLocks noGrp="1"/>
          </p:cNvSpPr>
          <p:nvPr>
            <p:ph type="sldNum" sz="quarter" idx="12"/>
          </p:nvPr>
        </p:nvSpPr>
        <p:spPr/>
        <p:txBody>
          <a:bodyPr/>
          <a:lstStyle/>
          <a:p>
            <a:fld id="{B72E91CA-9B22-2844-8E94-2A762C5288E7}" type="slidenum">
              <a:rPr lang="en-US" smtClean="0"/>
              <a:pPr/>
              <a:t>29</a:t>
            </a:fld>
            <a:endParaRPr lang="en-US" dirty="0"/>
          </a:p>
        </p:txBody>
      </p:sp>
    </p:spTree>
    <p:extLst>
      <p:ext uri="{BB962C8B-B14F-4D97-AF65-F5344CB8AC3E}">
        <p14:creationId xmlns:p14="http://schemas.microsoft.com/office/powerpoint/2010/main" val="1698067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696DE3-112B-1C89-0462-30D968A7F7FC}"/>
            </a:ext>
          </a:extLst>
        </p:cNvPr>
        <p:cNvGrpSpPr/>
        <p:nvPr/>
      </p:nvGrpSpPr>
      <p:grpSpPr>
        <a:xfrm>
          <a:off x="0" y="0"/>
          <a:ext cx="0" cy="0"/>
          <a:chOff x="0" y="0"/>
          <a:chExt cx="0" cy="0"/>
        </a:xfrm>
      </p:grpSpPr>
      <p:sp>
        <p:nvSpPr>
          <p:cNvPr id="9" name="Title 1">
            <a:extLst>
              <a:ext uri="{FF2B5EF4-FFF2-40B4-BE49-F238E27FC236}">
                <a16:creationId xmlns:a16="http://schemas.microsoft.com/office/drawing/2014/main" id="{E3614315-BE43-BF51-1EA2-3631655FCF25}"/>
              </a:ext>
            </a:extLst>
          </p:cNvPr>
          <p:cNvSpPr txBox="1">
            <a:spLocks/>
          </p:cNvSpPr>
          <p:nvPr/>
        </p:nvSpPr>
        <p:spPr>
          <a:xfrm>
            <a:off x="1524000" y="2564908"/>
            <a:ext cx="9144000" cy="864092"/>
          </a:xfrm>
          <a:prstGeom prst="rect">
            <a:avLst/>
          </a:prstGeom>
        </p:spPr>
        <p:txBody>
          <a:bodyPr anchor="b"/>
          <a:lstStyle>
            <a:lvl1pPr algn="l" defTabSz="914400" rtl="0" eaLnBrk="1" latinLnBrk="0" hangingPunct="1">
              <a:lnSpc>
                <a:spcPct val="90000"/>
              </a:lnSpc>
              <a:spcBef>
                <a:spcPct val="0"/>
              </a:spcBef>
              <a:buNone/>
              <a:defRPr sz="4800" b="1" kern="1200">
                <a:solidFill>
                  <a:srgbClr val="00274C"/>
                </a:solidFill>
                <a:latin typeface="+mj-lt"/>
                <a:ea typeface="+mj-ea"/>
                <a:cs typeface="+mj-cs"/>
              </a:defRPr>
            </a:lvl1pPr>
          </a:lstStyle>
          <a:p>
            <a:pPr algn="ctr"/>
            <a:r>
              <a:rPr lang="en-US" dirty="0"/>
              <a:t>Surface Code Decoding</a:t>
            </a:r>
          </a:p>
        </p:txBody>
      </p:sp>
      <p:cxnSp>
        <p:nvCxnSpPr>
          <p:cNvPr id="4" name="Straight Connector 3">
            <a:extLst>
              <a:ext uri="{FF2B5EF4-FFF2-40B4-BE49-F238E27FC236}">
                <a16:creationId xmlns:a16="http://schemas.microsoft.com/office/drawing/2014/main" id="{CEAA77D0-E67C-9EAE-EE5C-AAFF7DB8C707}"/>
              </a:ext>
            </a:extLst>
          </p:cNvPr>
          <p:cNvCxnSpPr>
            <a:cxnSpLocks/>
          </p:cNvCxnSpPr>
          <p:nvPr/>
        </p:nvCxnSpPr>
        <p:spPr>
          <a:xfrm>
            <a:off x="2314575" y="3401945"/>
            <a:ext cx="7562850" cy="0"/>
          </a:xfrm>
          <a:prstGeom prst="line">
            <a:avLst/>
          </a:prstGeom>
          <a:ln w="25400">
            <a:solidFill>
              <a:srgbClr val="00264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507838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15797C-173E-5A23-AE3A-75F90F071DB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8F17A38-7EC2-94C1-8B30-91BA13ADDA1A}"/>
              </a:ext>
            </a:extLst>
          </p:cNvPr>
          <p:cNvSpPr>
            <a:spLocks noGrp="1"/>
          </p:cNvSpPr>
          <p:nvPr>
            <p:ph type="ctrTitle"/>
          </p:nvPr>
        </p:nvSpPr>
        <p:spPr>
          <a:xfrm>
            <a:off x="369570" y="287914"/>
            <a:ext cx="9144000" cy="864092"/>
          </a:xfrm>
        </p:spPr>
        <p:txBody>
          <a:bodyPr/>
          <a:lstStyle/>
          <a:p>
            <a:r>
              <a:rPr lang="en-US" dirty="0"/>
              <a:t>L1 Coverage</a:t>
            </a:r>
          </a:p>
        </p:txBody>
      </p:sp>
      <p:pic>
        <p:nvPicPr>
          <p:cNvPr id="5" name="Picture 4">
            <a:extLst>
              <a:ext uri="{FF2B5EF4-FFF2-40B4-BE49-F238E27FC236}">
                <a16:creationId xmlns:a16="http://schemas.microsoft.com/office/drawing/2014/main" id="{0612FAF6-1B7E-C5C0-BCF1-DCDF3C7C44FE}"/>
              </a:ext>
            </a:extLst>
          </p:cNvPr>
          <p:cNvPicPr>
            <a:picLocks noChangeAspect="1"/>
          </p:cNvPicPr>
          <p:nvPr/>
        </p:nvPicPr>
        <p:blipFill>
          <a:blip r:embed="rId3"/>
          <a:srcRect/>
          <a:stretch/>
        </p:blipFill>
        <p:spPr>
          <a:xfrm>
            <a:off x="6579478" y="649003"/>
            <a:ext cx="5487219" cy="5559994"/>
          </a:xfrm>
          <a:prstGeom prst="rect">
            <a:avLst/>
          </a:prstGeom>
        </p:spPr>
      </p:pic>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713C315B-B093-05F9-7007-BE403EE9B857}"/>
                  </a:ext>
                </a:extLst>
              </p:cNvPr>
              <p:cNvSpPr txBox="1"/>
              <p:nvPr/>
            </p:nvSpPr>
            <p:spPr>
              <a:xfrm>
                <a:off x="369570" y="1572322"/>
                <a:ext cx="5242954" cy="2862322"/>
              </a:xfrm>
              <a:prstGeom prst="rect">
                <a:avLst/>
              </a:prstGeom>
              <a:noFill/>
            </p:spPr>
            <p:txBody>
              <a:bodyPr wrap="square" rtlCol="0">
                <a:spAutoFit/>
              </a:bodyPr>
              <a:lstStyle/>
              <a:p>
                <a:r>
                  <a:rPr lang="en-US" dirty="0"/>
                  <a:t>Percentage of syndromes handled cryogenically</a:t>
                </a:r>
              </a:p>
              <a:p>
                <a:r>
                  <a:rPr lang="en-US" dirty="0"/>
                  <a:t>by the predecoder</a:t>
                </a:r>
              </a:p>
              <a:p>
                <a:endParaRPr lang="en-US" dirty="0"/>
              </a:p>
              <a:p>
                <a:r>
                  <a:rPr lang="en-US" dirty="0"/>
                  <a:t>     ⇒ Proxy for </a:t>
                </a:r>
                <a:r>
                  <a:rPr lang="en-US" u="sng" dirty="0"/>
                  <a:t>syndrome bandwidth reduction</a:t>
                </a:r>
                <a:endParaRPr lang="en-US" b="1" u="sng" dirty="0"/>
              </a:p>
              <a:p>
                <a:endParaRPr lang="en-US" b="1" u="sng" dirty="0"/>
              </a:p>
              <a:p>
                <a:endParaRPr lang="en-US" b="1" u="sng" dirty="0"/>
              </a:p>
              <a:p>
                <a:r>
                  <a:rPr lang="en-US" dirty="0"/>
                  <a:t>At </a:t>
                </a:r>
                <a14:m>
                  <m:oMath xmlns:m="http://schemas.openxmlformats.org/officeDocument/2006/math">
                    <m:r>
                      <a:rPr lang="en-US" b="0" i="1" smtClean="0">
                        <a:latin typeface="Cambria Math" panose="02040503050406030204" pitchFamily="18" charset="0"/>
                      </a:rPr>
                      <m:t>𝑝</m:t>
                    </m:r>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10</m:t>
                        </m:r>
                      </m:e>
                      <m:sup>
                        <m:r>
                          <a:rPr lang="en-US" b="0" i="1" smtClean="0">
                            <a:latin typeface="Cambria Math" panose="02040503050406030204" pitchFamily="18" charset="0"/>
                          </a:rPr>
                          <m:t>−4</m:t>
                        </m:r>
                      </m:sup>
                    </m:sSup>
                  </m:oMath>
                </a14:m>
                <a:r>
                  <a:rPr lang="en-US" dirty="0"/>
                  <a:t> and </a:t>
                </a:r>
                <a14:m>
                  <m:oMath xmlns:m="http://schemas.openxmlformats.org/officeDocument/2006/math">
                    <m:r>
                      <a:rPr lang="en-US" b="0" i="1" smtClean="0">
                        <a:latin typeface="Cambria Math" panose="02040503050406030204" pitchFamily="18" charset="0"/>
                      </a:rPr>
                      <m:t>𝑑</m:t>
                    </m:r>
                    <m:r>
                      <a:rPr lang="en-US" b="0" i="1" smtClean="0">
                        <a:latin typeface="Cambria Math" panose="02040503050406030204" pitchFamily="18" charset="0"/>
                      </a:rPr>
                      <m:t>=21:</m:t>
                    </m:r>
                  </m:oMath>
                </a14:m>
                <a:endParaRPr lang="en-US" b="0" dirty="0"/>
              </a:p>
              <a:p>
                <a:pPr marL="285750" indent="-285750">
                  <a:buFont typeface="Arial" panose="020B0604020202020204" pitchFamily="34" charset="0"/>
                  <a:buChar char="•"/>
                </a:pPr>
                <a:endParaRPr lang="en-US" dirty="0"/>
              </a:p>
              <a:p>
                <a:r>
                  <a:rPr lang="en-US" b="1" dirty="0"/>
                  <a:t>        Pinball’s Coverage: 98.16%</a:t>
                </a:r>
              </a:p>
              <a:p>
                <a:r>
                  <a:rPr lang="en-US" b="1" dirty="0"/>
                  <a:t>        Clique’s Coverage:    1.43%</a:t>
                </a:r>
              </a:p>
            </p:txBody>
          </p:sp>
        </mc:Choice>
        <mc:Fallback xmlns="">
          <p:sp>
            <p:nvSpPr>
              <p:cNvPr id="6" name="TextBox 5">
                <a:extLst>
                  <a:ext uri="{FF2B5EF4-FFF2-40B4-BE49-F238E27FC236}">
                    <a16:creationId xmlns:a16="http://schemas.microsoft.com/office/drawing/2014/main" id="{713C315B-B093-05F9-7007-BE403EE9B857}"/>
                  </a:ext>
                </a:extLst>
              </p:cNvPr>
              <p:cNvSpPr txBox="1">
                <a:spLocks noRot="1" noChangeAspect="1" noMove="1" noResize="1" noEditPoints="1" noAdjustHandles="1" noChangeArrowheads="1" noChangeShapeType="1" noTextEdit="1"/>
              </p:cNvSpPr>
              <p:nvPr/>
            </p:nvSpPr>
            <p:spPr>
              <a:xfrm>
                <a:off x="369570" y="1572322"/>
                <a:ext cx="5242954" cy="2862322"/>
              </a:xfrm>
              <a:prstGeom prst="rect">
                <a:avLst/>
              </a:prstGeom>
              <a:blipFill>
                <a:blip r:embed="rId4"/>
                <a:stretch>
                  <a:fillRect l="-1208" t="-885" b="-2655"/>
                </a:stretch>
              </a:blipFill>
            </p:spPr>
            <p:txBody>
              <a:bodyPr/>
              <a:lstStyle/>
              <a:p>
                <a:r>
                  <a:rPr lang="en-US">
                    <a:noFill/>
                  </a:rPr>
                  <a:t> </a:t>
                </a:r>
              </a:p>
            </p:txBody>
          </p:sp>
        </mc:Fallback>
      </mc:AlternateContent>
      <p:sp>
        <p:nvSpPr>
          <p:cNvPr id="3" name="Rectangle 2">
            <a:extLst>
              <a:ext uri="{FF2B5EF4-FFF2-40B4-BE49-F238E27FC236}">
                <a16:creationId xmlns:a16="http://schemas.microsoft.com/office/drawing/2014/main" id="{5E86FD21-6EBE-A6CB-9A02-3FE0643437B0}"/>
              </a:ext>
            </a:extLst>
          </p:cNvPr>
          <p:cNvSpPr/>
          <p:nvPr/>
        </p:nvSpPr>
        <p:spPr>
          <a:xfrm>
            <a:off x="5174428" y="1487222"/>
            <a:ext cx="1749388" cy="352567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latin typeface="DEJAVU SANS" panose="020B0603030804020204" pitchFamily="34" charset="0"/>
                <a:ea typeface="DEJAVU SANS" panose="020B0603030804020204" pitchFamily="34" charset="0"/>
                <a:cs typeface="DEJAVU SANS" panose="020B0603030804020204" pitchFamily="34" charset="0"/>
              </a:rPr>
              <a:t>L1 Coverage</a:t>
            </a:r>
          </a:p>
          <a:p>
            <a:pPr algn="ctr"/>
            <a:r>
              <a:rPr lang="en-US" sz="1900" dirty="0">
                <a:solidFill>
                  <a:schemeClr val="tx1"/>
                </a:solidFill>
                <a:latin typeface="DEJAVU SANS" panose="020B0603030804020204" pitchFamily="34" charset="0"/>
                <a:ea typeface="DEJAVU SANS" panose="020B0603030804020204" pitchFamily="34" charset="0"/>
                <a:cs typeface="DEJAVU SANS" panose="020B0603030804020204" pitchFamily="34" charset="0"/>
              </a:rPr>
              <a:t>(%)</a:t>
            </a:r>
          </a:p>
        </p:txBody>
      </p:sp>
      <p:sp>
        <p:nvSpPr>
          <p:cNvPr id="4" name="Slide Number Placeholder 3">
            <a:extLst>
              <a:ext uri="{FF2B5EF4-FFF2-40B4-BE49-F238E27FC236}">
                <a16:creationId xmlns:a16="http://schemas.microsoft.com/office/drawing/2014/main" id="{EF39A607-F346-4E12-C462-EB1DC6641DD3}"/>
              </a:ext>
            </a:extLst>
          </p:cNvPr>
          <p:cNvSpPr>
            <a:spLocks noGrp="1"/>
          </p:cNvSpPr>
          <p:nvPr>
            <p:ph type="sldNum" sz="quarter" idx="12"/>
          </p:nvPr>
        </p:nvSpPr>
        <p:spPr/>
        <p:txBody>
          <a:bodyPr/>
          <a:lstStyle/>
          <a:p>
            <a:fld id="{B72E91CA-9B22-2844-8E94-2A762C5288E7}" type="slidenum">
              <a:rPr lang="en-US" smtClean="0"/>
              <a:pPr/>
              <a:t>30</a:t>
            </a:fld>
            <a:endParaRPr lang="en-US" dirty="0"/>
          </a:p>
        </p:txBody>
      </p:sp>
    </p:spTree>
    <p:extLst>
      <p:ext uri="{BB962C8B-B14F-4D97-AF65-F5344CB8AC3E}">
        <p14:creationId xmlns:p14="http://schemas.microsoft.com/office/powerpoint/2010/main" val="13891733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727BCF-2F2E-3B3E-BD9C-B403D9C627E3}"/>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61C04060-6100-BE8A-BC2D-353575CAB61E}"/>
              </a:ext>
            </a:extLst>
          </p:cNvPr>
          <p:cNvPicPr>
            <a:picLocks noChangeAspect="1"/>
          </p:cNvPicPr>
          <p:nvPr/>
        </p:nvPicPr>
        <p:blipFill>
          <a:blip r:embed="rId3"/>
          <a:srcRect/>
          <a:stretch/>
        </p:blipFill>
        <p:spPr>
          <a:xfrm>
            <a:off x="6131977" y="1451767"/>
            <a:ext cx="6180375" cy="4288424"/>
          </a:xfrm>
          <a:prstGeom prst="rect">
            <a:avLst/>
          </a:prstGeom>
        </p:spPr>
      </p:pic>
      <p:sp>
        <p:nvSpPr>
          <p:cNvPr id="2" name="Title 1">
            <a:extLst>
              <a:ext uri="{FF2B5EF4-FFF2-40B4-BE49-F238E27FC236}">
                <a16:creationId xmlns:a16="http://schemas.microsoft.com/office/drawing/2014/main" id="{BA85B405-BD86-65A5-CB07-0413B2491F69}"/>
              </a:ext>
            </a:extLst>
          </p:cNvPr>
          <p:cNvSpPr>
            <a:spLocks noGrp="1"/>
          </p:cNvSpPr>
          <p:nvPr>
            <p:ph type="ctrTitle"/>
          </p:nvPr>
        </p:nvSpPr>
        <p:spPr>
          <a:xfrm>
            <a:off x="369570" y="287914"/>
            <a:ext cx="9144000" cy="864092"/>
          </a:xfrm>
        </p:spPr>
        <p:txBody>
          <a:bodyPr/>
          <a:lstStyle/>
          <a:p>
            <a:r>
              <a:rPr lang="en-US" dirty="0"/>
              <a:t>Bandwidth Savings</a:t>
            </a:r>
          </a:p>
        </p:txBody>
      </p:sp>
      <p:sp>
        <p:nvSpPr>
          <p:cNvPr id="3" name="Rectangle 2">
            <a:extLst>
              <a:ext uri="{FF2B5EF4-FFF2-40B4-BE49-F238E27FC236}">
                <a16:creationId xmlns:a16="http://schemas.microsoft.com/office/drawing/2014/main" id="{DDE84A2E-8213-0CF2-B158-09C1F2646C76}"/>
              </a:ext>
            </a:extLst>
          </p:cNvPr>
          <p:cNvSpPr/>
          <p:nvPr/>
        </p:nvSpPr>
        <p:spPr>
          <a:xfrm>
            <a:off x="5136776" y="1999130"/>
            <a:ext cx="1559859" cy="309282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DEJAVU SANS" panose="020B0603030804020204" pitchFamily="34" charset="0"/>
                <a:ea typeface="DEJAVU SANS" panose="020B0603030804020204" pitchFamily="34" charset="0"/>
                <a:cs typeface="DEJAVU SANS" panose="020B0603030804020204" pitchFamily="34" charset="0"/>
              </a:rPr>
              <a:t>Bandwidth</a:t>
            </a:r>
          </a:p>
          <a:p>
            <a:pPr algn="ctr"/>
            <a:r>
              <a:rPr lang="en-US" sz="2000" dirty="0">
                <a:solidFill>
                  <a:schemeClr val="tx1"/>
                </a:solidFill>
                <a:latin typeface="DEJAVU SANS" panose="020B0603030804020204" pitchFamily="34" charset="0"/>
                <a:ea typeface="DEJAVU SANS" panose="020B0603030804020204" pitchFamily="34" charset="0"/>
                <a:cs typeface="DEJAVU SANS" panose="020B0603030804020204" pitchFamily="34" charset="0"/>
              </a:rPr>
              <a:t>Savings</a:t>
            </a: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849479EF-B3A4-36F5-ACB4-4482B326F8C2}"/>
                  </a:ext>
                </a:extLst>
              </p:cNvPr>
              <p:cNvSpPr txBox="1"/>
              <p:nvPr/>
            </p:nvSpPr>
            <p:spPr>
              <a:xfrm>
                <a:off x="460800" y="1451767"/>
                <a:ext cx="4792349" cy="2308324"/>
              </a:xfrm>
              <a:prstGeom prst="rect">
                <a:avLst/>
              </a:prstGeom>
              <a:noFill/>
            </p:spPr>
            <p:txBody>
              <a:bodyPr wrap="square" rtlCol="0">
                <a:spAutoFit/>
              </a:bodyPr>
              <a:lstStyle/>
              <a:p>
                <a:r>
                  <a:rPr lang="en-US" b="1" u="sng" dirty="0"/>
                  <a:t>Near-Term (</a:t>
                </a:r>
                <a:r>
                  <a:rPr lang="en-US" b="1" i="1" u="sng" dirty="0"/>
                  <a:t>p = 10</a:t>
                </a:r>
                <a:r>
                  <a:rPr lang="en-US" b="1" i="1" u="sng" baseline="30000" dirty="0"/>
                  <a:t>-3</a:t>
                </a:r>
                <a:r>
                  <a:rPr lang="en-US" b="1" u="sng" dirty="0"/>
                  <a:t>)</a:t>
                </a:r>
              </a:p>
              <a:p>
                <a:pPr marL="285750" indent="-285750">
                  <a:buFont typeface="Arial" panose="020B0604020202020204" pitchFamily="34" charset="0"/>
                  <a:buChar char="•"/>
                </a:pPr>
                <a:r>
                  <a:rPr lang="en-US" dirty="0"/>
                  <a:t>Prominent bandwidth savings at intermediate code distances (</a:t>
                </a:r>
                <a14:m>
                  <m:oMath xmlns:m="http://schemas.openxmlformats.org/officeDocument/2006/math">
                    <m:r>
                      <a:rPr lang="en-US" b="0" i="1" smtClean="0">
                        <a:latin typeface="Cambria Math" panose="02040503050406030204" pitchFamily="18" charset="0"/>
                      </a:rPr>
                      <m:t>𝑑</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rPr>
                      <m:t>11</m:t>
                    </m:r>
                  </m:oMath>
                </a14:m>
                <a:r>
                  <a:rPr lang="en-US" dirty="0"/>
                  <a:t>)</a:t>
                </a:r>
              </a:p>
              <a:p>
                <a:endParaRPr lang="en-US" dirty="0"/>
              </a:p>
              <a:p>
                <a:endParaRPr lang="en-US" dirty="0"/>
              </a:p>
              <a:p>
                <a:r>
                  <a:rPr lang="en-US" b="1" u="sng" dirty="0"/>
                  <a:t>Long-Term (</a:t>
                </a:r>
                <a:r>
                  <a:rPr lang="en-US" b="1" i="1" u="sng" dirty="0"/>
                  <a:t>p = 10</a:t>
                </a:r>
                <a:r>
                  <a:rPr lang="en-US" b="1" i="1" u="sng" baseline="30000" dirty="0"/>
                  <a:t>-4</a:t>
                </a:r>
                <a:r>
                  <a:rPr lang="en-US" b="1" u="sng" dirty="0"/>
                  <a:t>)</a:t>
                </a:r>
              </a:p>
              <a:p>
                <a:pPr marL="285750" indent="-285750">
                  <a:buFont typeface="Arial" panose="020B0604020202020204" pitchFamily="34" charset="0"/>
                  <a:buChar char="•"/>
                </a:pPr>
                <a:r>
                  <a:rPr lang="en-US" dirty="0"/>
                  <a:t>Orders of magnitude bandwidth savings over all code distances</a:t>
                </a:r>
              </a:p>
            </p:txBody>
          </p:sp>
        </mc:Choice>
        <mc:Fallback xmlns="">
          <p:sp>
            <p:nvSpPr>
              <p:cNvPr id="8" name="TextBox 7">
                <a:extLst>
                  <a:ext uri="{FF2B5EF4-FFF2-40B4-BE49-F238E27FC236}">
                    <a16:creationId xmlns:a16="http://schemas.microsoft.com/office/drawing/2014/main" id="{849479EF-B3A4-36F5-ACB4-4482B326F8C2}"/>
                  </a:ext>
                </a:extLst>
              </p:cNvPr>
              <p:cNvSpPr txBox="1">
                <a:spLocks noRot="1" noChangeAspect="1" noMove="1" noResize="1" noEditPoints="1" noAdjustHandles="1" noChangeArrowheads="1" noChangeShapeType="1" noTextEdit="1"/>
              </p:cNvSpPr>
              <p:nvPr/>
            </p:nvSpPr>
            <p:spPr>
              <a:xfrm>
                <a:off x="460800" y="1451767"/>
                <a:ext cx="4792349" cy="2308324"/>
              </a:xfrm>
              <a:prstGeom prst="rect">
                <a:avLst/>
              </a:prstGeom>
              <a:blipFill>
                <a:blip r:embed="rId4"/>
                <a:stretch>
                  <a:fillRect l="-1058" t="-1093" r="-529" b="-2732"/>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A283C892-CF16-E25B-E01B-B4360717E4B2}"/>
              </a:ext>
            </a:extLst>
          </p:cNvPr>
          <p:cNvSpPr>
            <a:spLocks noGrp="1"/>
          </p:cNvSpPr>
          <p:nvPr>
            <p:ph type="sldNum" sz="quarter" idx="12"/>
          </p:nvPr>
        </p:nvSpPr>
        <p:spPr/>
        <p:txBody>
          <a:bodyPr/>
          <a:lstStyle/>
          <a:p>
            <a:fld id="{B72E91CA-9B22-2844-8E94-2A762C5288E7}" type="slidenum">
              <a:rPr lang="en-US" smtClean="0"/>
              <a:pPr/>
              <a:t>31</a:t>
            </a:fld>
            <a:endParaRPr lang="en-US" dirty="0"/>
          </a:p>
        </p:txBody>
      </p:sp>
    </p:spTree>
    <p:extLst>
      <p:ext uri="{BB962C8B-B14F-4D97-AF65-F5344CB8AC3E}">
        <p14:creationId xmlns:p14="http://schemas.microsoft.com/office/powerpoint/2010/main" val="128030323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FEF5E4-718A-872E-B6AC-5359EC38662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8941E67-B872-954B-61A8-8042E3A26447}"/>
              </a:ext>
            </a:extLst>
          </p:cNvPr>
          <p:cNvSpPr>
            <a:spLocks noGrp="1"/>
          </p:cNvSpPr>
          <p:nvPr>
            <p:ph type="ctrTitle"/>
          </p:nvPr>
        </p:nvSpPr>
        <p:spPr>
          <a:xfrm>
            <a:off x="369570" y="287914"/>
            <a:ext cx="9144000" cy="864092"/>
          </a:xfrm>
        </p:spPr>
        <p:txBody>
          <a:bodyPr/>
          <a:lstStyle/>
          <a:p>
            <a:r>
              <a:rPr lang="en-US" dirty="0"/>
              <a:t>Energy Savings</a:t>
            </a:r>
          </a:p>
        </p:txBody>
      </p:sp>
      <p:sp>
        <p:nvSpPr>
          <p:cNvPr id="7" name="TextBox 6">
            <a:extLst>
              <a:ext uri="{FF2B5EF4-FFF2-40B4-BE49-F238E27FC236}">
                <a16:creationId xmlns:a16="http://schemas.microsoft.com/office/drawing/2014/main" id="{39FD6DF8-3DE0-43BB-53ED-CF3969F8A5D8}"/>
              </a:ext>
            </a:extLst>
          </p:cNvPr>
          <p:cNvSpPr txBox="1"/>
          <p:nvPr/>
        </p:nvSpPr>
        <p:spPr>
          <a:xfrm>
            <a:off x="1580546" y="1483112"/>
            <a:ext cx="9030908" cy="923330"/>
          </a:xfrm>
          <a:prstGeom prst="rect">
            <a:avLst/>
          </a:prstGeom>
          <a:noFill/>
        </p:spPr>
        <p:txBody>
          <a:bodyPr wrap="square" rtlCol="0">
            <a:spAutoFit/>
          </a:bodyPr>
          <a:lstStyle/>
          <a:p>
            <a:pPr algn="ctr"/>
            <a:r>
              <a:rPr lang="en-US" b="1" dirty="0"/>
              <a:t>Total Energy = Syndrome Transmission Energy + Cryogenic Hardware Energy</a:t>
            </a:r>
          </a:p>
          <a:p>
            <a:pPr algn="ctr"/>
            <a:endParaRPr lang="en-US" b="1" dirty="0"/>
          </a:p>
          <a:p>
            <a:r>
              <a:rPr lang="en-US" dirty="0"/>
              <a:t>Pinball                                                         ↓                                                       ↑</a:t>
            </a:r>
          </a:p>
        </p:txBody>
      </p:sp>
      <p:cxnSp>
        <p:nvCxnSpPr>
          <p:cNvPr id="5" name="Straight Connector 4">
            <a:extLst>
              <a:ext uri="{FF2B5EF4-FFF2-40B4-BE49-F238E27FC236}">
                <a16:creationId xmlns:a16="http://schemas.microsoft.com/office/drawing/2014/main" id="{C141D1CC-5350-3E1C-7C5C-9E818D5063AF}"/>
              </a:ext>
            </a:extLst>
          </p:cNvPr>
          <p:cNvCxnSpPr/>
          <p:nvPr/>
        </p:nvCxnSpPr>
        <p:spPr>
          <a:xfrm>
            <a:off x="814039" y="1944777"/>
            <a:ext cx="1042639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440C2670-4C7D-D686-F98A-0540784E05E2}"/>
              </a:ext>
            </a:extLst>
          </p:cNvPr>
          <p:cNvPicPr>
            <a:picLocks noChangeAspect="1"/>
          </p:cNvPicPr>
          <p:nvPr/>
        </p:nvPicPr>
        <p:blipFill>
          <a:blip r:embed="rId3"/>
          <a:srcRect t="1373" b="1820"/>
          <a:stretch>
            <a:fillRect/>
          </a:stretch>
        </p:blipFill>
        <p:spPr>
          <a:xfrm>
            <a:off x="5943962" y="2406442"/>
            <a:ext cx="6176319" cy="3815062"/>
          </a:xfrm>
          <a:prstGeom prst="rect">
            <a:avLst/>
          </a:prstGeom>
        </p:spPr>
      </p:pic>
      <p:sp>
        <p:nvSpPr>
          <p:cNvPr id="10" name="TextBox 9">
            <a:extLst>
              <a:ext uri="{FF2B5EF4-FFF2-40B4-BE49-F238E27FC236}">
                <a16:creationId xmlns:a16="http://schemas.microsoft.com/office/drawing/2014/main" id="{6637A2D0-6641-6C2E-196C-34EFE3B76234}"/>
              </a:ext>
            </a:extLst>
          </p:cNvPr>
          <p:cNvSpPr txBox="1"/>
          <p:nvPr/>
        </p:nvSpPr>
        <p:spPr>
          <a:xfrm>
            <a:off x="626048" y="2533218"/>
            <a:ext cx="4761571" cy="2031325"/>
          </a:xfrm>
          <a:prstGeom prst="rect">
            <a:avLst/>
          </a:prstGeom>
          <a:noFill/>
        </p:spPr>
        <p:txBody>
          <a:bodyPr wrap="square" rtlCol="0">
            <a:spAutoFit/>
          </a:bodyPr>
          <a:lstStyle/>
          <a:p>
            <a:r>
              <a:rPr lang="en-US" b="1" u="sng" dirty="0"/>
              <a:t>Near-Term (</a:t>
            </a:r>
            <a:r>
              <a:rPr lang="en-US" b="1" i="1" u="sng" dirty="0"/>
              <a:t>p = 10</a:t>
            </a:r>
            <a:r>
              <a:rPr lang="en-US" b="1" i="1" u="sng" baseline="30000" dirty="0"/>
              <a:t>-3</a:t>
            </a:r>
            <a:r>
              <a:rPr lang="en-US" b="1" u="sng" dirty="0"/>
              <a:t>)</a:t>
            </a:r>
          </a:p>
          <a:p>
            <a:pPr marL="285750" indent="-285750">
              <a:buFont typeface="Arial" panose="020B0604020202020204" pitchFamily="34" charset="0"/>
              <a:buChar char="•"/>
            </a:pPr>
            <a:r>
              <a:rPr lang="en-US" dirty="0"/>
              <a:t>Pinball: </a:t>
            </a:r>
            <a:r>
              <a:rPr lang="en-US" b="1" dirty="0">
                <a:solidFill>
                  <a:schemeClr val="accent6"/>
                </a:solidFill>
              </a:rPr>
              <a:t>max</a:t>
            </a:r>
            <a:r>
              <a:rPr lang="en-US" dirty="0">
                <a:solidFill>
                  <a:schemeClr val="accent6"/>
                </a:solidFill>
              </a:rPr>
              <a:t> </a:t>
            </a:r>
            <a:r>
              <a:rPr lang="en-US" b="1" dirty="0">
                <a:solidFill>
                  <a:schemeClr val="accent6"/>
                </a:solidFill>
              </a:rPr>
              <a:t>15.06x savings</a:t>
            </a:r>
          </a:p>
          <a:p>
            <a:endParaRPr lang="en-US" b="1" i="1" dirty="0"/>
          </a:p>
          <a:p>
            <a:endParaRPr lang="en-US" b="1" i="1" dirty="0"/>
          </a:p>
          <a:p>
            <a:r>
              <a:rPr lang="en-US" b="1" u="sng" dirty="0"/>
              <a:t>Long-Term (</a:t>
            </a:r>
            <a:r>
              <a:rPr lang="en-US" b="1" i="1" u="sng" dirty="0"/>
              <a:t>p = 10</a:t>
            </a:r>
            <a:r>
              <a:rPr lang="en-US" b="1" i="1" u="sng" baseline="30000" dirty="0"/>
              <a:t>-4</a:t>
            </a:r>
            <a:r>
              <a:rPr lang="en-US" b="1" u="sng" dirty="0"/>
              <a:t>)</a:t>
            </a:r>
          </a:p>
          <a:p>
            <a:pPr marL="285750" indent="-285750">
              <a:buFont typeface="Arial" panose="020B0604020202020204" pitchFamily="34" charset="0"/>
              <a:buChar char="•"/>
            </a:pPr>
            <a:r>
              <a:rPr lang="en-US" dirty="0"/>
              <a:t>Pinball: </a:t>
            </a:r>
            <a:r>
              <a:rPr lang="en-US" b="1" dirty="0">
                <a:solidFill>
                  <a:schemeClr val="accent6"/>
                </a:solidFill>
              </a:rPr>
              <a:t>max 39.06x savings</a:t>
            </a:r>
          </a:p>
          <a:p>
            <a:endParaRPr lang="en-US" b="1" dirty="0"/>
          </a:p>
        </p:txBody>
      </p:sp>
      <p:sp>
        <p:nvSpPr>
          <p:cNvPr id="11" name="Rectangle 10">
            <a:extLst>
              <a:ext uri="{FF2B5EF4-FFF2-40B4-BE49-F238E27FC236}">
                <a16:creationId xmlns:a16="http://schemas.microsoft.com/office/drawing/2014/main" id="{8C4C3E0A-89E7-A698-50CB-3469469593D4}"/>
              </a:ext>
            </a:extLst>
          </p:cNvPr>
          <p:cNvSpPr/>
          <p:nvPr/>
        </p:nvSpPr>
        <p:spPr>
          <a:xfrm>
            <a:off x="5138944" y="3101191"/>
            <a:ext cx="1246543" cy="237689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DEJAVU SANS" panose="020B0603030804020204" pitchFamily="34" charset="0"/>
                <a:ea typeface="DEJAVU SANS" panose="020B0603030804020204" pitchFamily="34" charset="0"/>
                <a:cs typeface="DEJAVU SANS" panose="020B0603030804020204" pitchFamily="34" charset="0"/>
              </a:rPr>
              <a:t>Energy</a:t>
            </a:r>
          </a:p>
          <a:p>
            <a:pPr algn="ctr"/>
            <a:r>
              <a:rPr lang="en-US" sz="2000" dirty="0">
                <a:solidFill>
                  <a:schemeClr val="tx1"/>
                </a:solidFill>
                <a:latin typeface="DEJAVU SANS" panose="020B0603030804020204" pitchFamily="34" charset="0"/>
                <a:ea typeface="DEJAVU SANS" panose="020B0603030804020204" pitchFamily="34" charset="0"/>
                <a:cs typeface="DEJAVU SANS" panose="020B0603030804020204" pitchFamily="34" charset="0"/>
              </a:rPr>
              <a:t>Savings</a:t>
            </a: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2937F73C-F8EB-43EC-8B24-4B8DB212E427}"/>
                  </a:ext>
                </a:extLst>
              </p:cNvPr>
              <p:cNvSpPr txBox="1"/>
              <p:nvPr/>
            </p:nvSpPr>
            <p:spPr>
              <a:xfrm>
                <a:off x="369570" y="4891760"/>
                <a:ext cx="3855589" cy="923330"/>
              </a:xfrm>
              <a:prstGeom prst="rect">
                <a:avLst/>
              </a:prstGeom>
              <a:noFill/>
              <a:ln w="38100">
                <a:solidFill>
                  <a:schemeClr val="accent6"/>
                </a:solidFill>
              </a:ln>
            </p:spPr>
            <p:txBody>
              <a:bodyPr wrap="square" rtlCol="0">
                <a:spAutoFit/>
              </a:bodyPr>
              <a:lstStyle/>
              <a:p>
                <a:pPr algn="ctr"/>
                <a:r>
                  <a:rPr lang="en-US" b="1" dirty="0">
                    <a:solidFill>
                      <a:schemeClr val="accent6"/>
                    </a:solidFill>
                  </a:rPr>
                  <a:t>Pinball can support up to 37,500 logical qubits at </a:t>
                </a:r>
                <a14:m>
                  <m:oMath xmlns:m="http://schemas.openxmlformats.org/officeDocument/2006/math">
                    <m:r>
                      <a:rPr lang="en-US" b="1" i="1">
                        <a:solidFill>
                          <a:schemeClr val="accent6"/>
                        </a:solidFill>
                        <a:latin typeface="Cambria Math" panose="02040503050406030204" pitchFamily="18" charset="0"/>
                      </a:rPr>
                      <m:t>𝒅</m:t>
                    </m:r>
                    <m:r>
                      <a:rPr lang="en-US" b="1" i="1">
                        <a:solidFill>
                          <a:schemeClr val="accent6"/>
                        </a:solidFill>
                        <a:latin typeface="Cambria Math" panose="02040503050406030204" pitchFamily="18" charset="0"/>
                      </a:rPr>
                      <m:t>=</m:t>
                    </m:r>
                    <m:r>
                      <a:rPr lang="en-US" b="1" i="1" smtClean="0">
                        <a:solidFill>
                          <a:schemeClr val="accent6"/>
                        </a:solidFill>
                        <a:latin typeface="Cambria Math" panose="02040503050406030204" pitchFamily="18" charset="0"/>
                      </a:rPr>
                      <m:t>𝟑</m:t>
                    </m:r>
                  </m:oMath>
                </a14:m>
                <a:r>
                  <a:rPr lang="en-US" b="1" dirty="0">
                    <a:solidFill>
                      <a:schemeClr val="accent6"/>
                    </a:solidFill>
                  </a:rPr>
                  <a:t> and 2,777 logical qubits at </a:t>
                </a:r>
                <a14:m>
                  <m:oMath xmlns:m="http://schemas.openxmlformats.org/officeDocument/2006/math">
                    <m:r>
                      <a:rPr lang="en-US" b="1" i="1" smtClean="0">
                        <a:solidFill>
                          <a:schemeClr val="accent6"/>
                        </a:solidFill>
                        <a:latin typeface="Cambria Math" panose="02040503050406030204" pitchFamily="18" charset="0"/>
                      </a:rPr>
                      <m:t>𝒅</m:t>
                    </m:r>
                    <m:r>
                      <a:rPr lang="en-US" b="1" i="1" smtClean="0">
                        <a:solidFill>
                          <a:schemeClr val="accent6"/>
                        </a:solidFill>
                        <a:latin typeface="Cambria Math" panose="02040503050406030204" pitchFamily="18" charset="0"/>
                      </a:rPr>
                      <m:t>=</m:t>
                    </m:r>
                    <m:r>
                      <a:rPr lang="en-US" b="1" i="1" smtClean="0">
                        <a:solidFill>
                          <a:schemeClr val="accent6"/>
                        </a:solidFill>
                        <a:latin typeface="Cambria Math" panose="02040503050406030204" pitchFamily="18" charset="0"/>
                      </a:rPr>
                      <m:t>𝟐𝟏</m:t>
                    </m:r>
                  </m:oMath>
                </a14:m>
                <a:r>
                  <a:rPr lang="en-US" b="1" dirty="0">
                    <a:solidFill>
                      <a:schemeClr val="accent6"/>
                    </a:solidFill>
                  </a:rPr>
                  <a:t>.</a:t>
                </a:r>
              </a:p>
            </p:txBody>
          </p:sp>
        </mc:Choice>
        <mc:Fallback xmlns="">
          <p:sp>
            <p:nvSpPr>
              <p:cNvPr id="12" name="TextBox 11">
                <a:extLst>
                  <a:ext uri="{FF2B5EF4-FFF2-40B4-BE49-F238E27FC236}">
                    <a16:creationId xmlns:a16="http://schemas.microsoft.com/office/drawing/2014/main" id="{2937F73C-F8EB-43EC-8B24-4B8DB212E427}"/>
                  </a:ext>
                </a:extLst>
              </p:cNvPr>
              <p:cNvSpPr txBox="1">
                <a:spLocks noRot="1" noChangeAspect="1" noMove="1" noResize="1" noEditPoints="1" noAdjustHandles="1" noChangeArrowheads="1" noChangeShapeType="1" noTextEdit="1"/>
              </p:cNvSpPr>
              <p:nvPr/>
            </p:nvSpPr>
            <p:spPr>
              <a:xfrm>
                <a:off x="369570" y="4891760"/>
                <a:ext cx="3855589" cy="923330"/>
              </a:xfrm>
              <a:prstGeom prst="rect">
                <a:avLst/>
              </a:prstGeom>
              <a:blipFill>
                <a:blip r:embed="rId4"/>
                <a:stretch>
                  <a:fillRect b="-7792"/>
                </a:stretch>
              </a:blipFill>
              <a:ln w="38100">
                <a:solidFill>
                  <a:schemeClr val="accent6"/>
                </a:solidFill>
              </a:ln>
            </p:spPr>
            <p:txBody>
              <a:bodyPr/>
              <a:lstStyle/>
              <a:p>
                <a:r>
                  <a:rPr lang="en-US">
                    <a:noFill/>
                  </a:rPr>
                  <a:t> </a:t>
                </a:r>
              </a:p>
            </p:txBody>
          </p:sp>
        </mc:Fallback>
      </mc:AlternateContent>
      <p:sp>
        <p:nvSpPr>
          <p:cNvPr id="3" name="Slide Number Placeholder 2">
            <a:extLst>
              <a:ext uri="{FF2B5EF4-FFF2-40B4-BE49-F238E27FC236}">
                <a16:creationId xmlns:a16="http://schemas.microsoft.com/office/drawing/2014/main" id="{8772F7AF-DED8-E888-0483-6DB0A5372448}"/>
              </a:ext>
            </a:extLst>
          </p:cNvPr>
          <p:cNvSpPr>
            <a:spLocks noGrp="1"/>
          </p:cNvSpPr>
          <p:nvPr>
            <p:ph type="sldNum" sz="quarter" idx="12"/>
          </p:nvPr>
        </p:nvSpPr>
        <p:spPr/>
        <p:txBody>
          <a:bodyPr/>
          <a:lstStyle/>
          <a:p>
            <a:fld id="{B72E91CA-9B22-2844-8E94-2A762C5288E7}" type="slidenum">
              <a:rPr lang="en-US" smtClean="0"/>
              <a:pPr/>
              <a:t>32</a:t>
            </a:fld>
            <a:endParaRPr lang="en-US" dirty="0"/>
          </a:p>
        </p:txBody>
      </p:sp>
    </p:spTree>
    <p:extLst>
      <p:ext uri="{BB962C8B-B14F-4D97-AF65-F5344CB8AC3E}">
        <p14:creationId xmlns:p14="http://schemas.microsoft.com/office/powerpoint/2010/main" val="257219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P spid="1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7DB416-7C6B-F7D7-2526-76BA01D395D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BE67BE4-CE24-5F23-3389-47260FF4A573}"/>
              </a:ext>
            </a:extLst>
          </p:cNvPr>
          <p:cNvSpPr>
            <a:spLocks noGrp="1"/>
          </p:cNvSpPr>
          <p:nvPr>
            <p:ph type="ctrTitle"/>
          </p:nvPr>
        </p:nvSpPr>
        <p:spPr>
          <a:xfrm>
            <a:off x="369570" y="287914"/>
            <a:ext cx="9144000" cy="864092"/>
          </a:xfrm>
        </p:spPr>
        <p:txBody>
          <a:bodyPr/>
          <a:lstStyle/>
          <a:p>
            <a:r>
              <a:rPr lang="en-US" dirty="0"/>
              <a:t>Key Takeaways</a:t>
            </a:r>
          </a:p>
        </p:txBody>
      </p:sp>
      <p:sp>
        <p:nvSpPr>
          <p:cNvPr id="8" name="TextBox 7">
            <a:extLst>
              <a:ext uri="{FF2B5EF4-FFF2-40B4-BE49-F238E27FC236}">
                <a16:creationId xmlns:a16="http://schemas.microsoft.com/office/drawing/2014/main" id="{B450764D-32CF-4814-0D24-C899C6C66468}"/>
              </a:ext>
            </a:extLst>
          </p:cNvPr>
          <p:cNvSpPr txBox="1"/>
          <p:nvPr/>
        </p:nvSpPr>
        <p:spPr>
          <a:xfrm>
            <a:off x="369569" y="1355834"/>
            <a:ext cx="11359975" cy="3416320"/>
          </a:xfrm>
          <a:prstGeom prst="rect">
            <a:avLst/>
          </a:prstGeom>
          <a:noFill/>
        </p:spPr>
        <p:txBody>
          <a:bodyPr wrap="square" rtlCol="0">
            <a:spAutoFit/>
          </a:bodyPr>
          <a:lstStyle/>
          <a:p>
            <a:pPr marL="342900" indent="-342900">
              <a:buAutoNum type="arabicPeriod"/>
            </a:pPr>
            <a:r>
              <a:rPr lang="en-US" dirty="0"/>
              <a:t>QEC circuit- and application-level analysis reveals critical design optimizations that circumvent key system bottlenecks</a:t>
            </a:r>
          </a:p>
          <a:p>
            <a:pPr marL="342900" indent="-342900">
              <a:buAutoNum type="arabicPeriod"/>
            </a:pPr>
            <a:endParaRPr lang="en-US" dirty="0"/>
          </a:p>
          <a:p>
            <a:pPr marL="342900" indent="-342900">
              <a:buAutoNum type="arabicPeriod"/>
            </a:pPr>
            <a:r>
              <a:rPr lang="en-US" dirty="0"/>
              <a:t>Pinball decreases logical error rate and syndrome bandwidth </a:t>
            </a:r>
            <a:r>
              <a:rPr lang="en-US" i="1" dirty="0"/>
              <a:t>by several orders of magnitude </a:t>
            </a:r>
            <a:r>
              <a:rPr lang="en-US" dirty="0"/>
              <a:t>relative to prior SOTA</a:t>
            </a:r>
          </a:p>
          <a:p>
            <a:pPr lvl="1"/>
            <a:r>
              <a:rPr lang="en-US" b="1" dirty="0">
                <a:solidFill>
                  <a:schemeClr val="accent6"/>
                </a:solidFill>
              </a:rPr>
              <a:t>⇒ </a:t>
            </a:r>
            <a:r>
              <a:rPr lang="en-US" dirty="0">
                <a:solidFill>
                  <a:schemeClr val="accent6"/>
                </a:solidFill>
              </a:rPr>
              <a:t>First demonstrated cryogenic predecoder suitable to realistic noise</a:t>
            </a:r>
            <a:endParaRPr lang="en-US" dirty="0"/>
          </a:p>
          <a:p>
            <a:pPr lvl="1"/>
            <a:endParaRPr lang="en-US" dirty="0"/>
          </a:p>
          <a:p>
            <a:pPr marL="342900" indent="-342900">
              <a:buAutoNum type="arabicPeriod"/>
            </a:pPr>
            <a:r>
              <a:rPr lang="en-US" dirty="0"/>
              <a:t>Application-hardware codesign enables Pinball to achieve energy savings for any target physical error rate or code distance</a:t>
            </a:r>
          </a:p>
          <a:p>
            <a:pPr lvl="1"/>
            <a:r>
              <a:rPr lang="en-US" b="1" dirty="0">
                <a:solidFill>
                  <a:schemeClr val="accent6"/>
                </a:solidFill>
              </a:rPr>
              <a:t>⇒ </a:t>
            </a:r>
            <a:r>
              <a:rPr lang="en-US" dirty="0">
                <a:solidFill>
                  <a:schemeClr val="accent6"/>
                </a:solidFill>
              </a:rPr>
              <a:t>Enables scalability to large numbers of logical qubits within cryogenic operating constraints</a:t>
            </a:r>
          </a:p>
          <a:p>
            <a:endParaRPr lang="en-US" dirty="0"/>
          </a:p>
          <a:p>
            <a:pPr marL="342900" indent="-342900">
              <a:buAutoNum type="arabicPeriod"/>
            </a:pPr>
            <a:endParaRPr lang="en-US" dirty="0"/>
          </a:p>
          <a:p>
            <a:pPr marL="342900" indent="-342900">
              <a:buAutoNum type="arabicPeriod"/>
            </a:pPr>
            <a:endParaRPr lang="en-US" dirty="0"/>
          </a:p>
        </p:txBody>
      </p:sp>
      <p:sp>
        <p:nvSpPr>
          <p:cNvPr id="3" name="Slide Number Placeholder 2">
            <a:extLst>
              <a:ext uri="{FF2B5EF4-FFF2-40B4-BE49-F238E27FC236}">
                <a16:creationId xmlns:a16="http://schemas.microsoft.com/office/drawing/2014/main" id="{06FCD0A5-867E-1F0A-7C27-9B9C15A4AC40}"/>
              </a:ext>
            </a:extLst>
          </p:cNvPr>
          <p:cNvSpPr>
            <a:spLocks noGrp="1"/>
          </p:cNvSpPr>
          <p:nvPr>
            <p:ph type="sldNum" sz="quarter" idx="12"/>
          </p:nvPr>
        </p:nvSpPr>
        <p:spPr/>
        <p:txBody>
          <a:bodyPr/>
          <a:lstStyle/>
          <a:p>
            <a:fld id="{B72E91CA-9B22-2844-8E94-2A762C5288E7}" type="slidenum">
              <a:rPr lang="en-US" smtClean="0"/>
              <a:pPr/>
              <a:t>33</a:t>
            </a:fld>
            <a:endParaRPr lang="en-US" dirty="0"/>
          </a:p>
        </p:txBody>
      </p:sp>
      <p:pic>
        <p:nvPicPr>
          <p:cNvPr id="5" name="Picture 4">
            <a:extLst>
              <a:ext uri="{FF2B5EF4-FFF2-40B4-BE49-F238E27FC236}">
                <a16:creationId xmlns:a16="http://schemas.microsoft.com/office/drawing/2014/main" id="{AC5D9964-F980-299D-AE07-12F72130A170}"/>
              </a:ext>
            </a:extLst>
          </p:cNvPr>
          <p:cNvPicPr>
            <a:picLocks noChangeAspect="1"/>
          </p:cNvPicPr>
          <p:nvPr/>
        </p:nvPicPr>
        <p:blipFill>
          <a:blip r:embed="rId3"/>
          <a:stretch>
            <a:fillRect/>
          </a:stretch>
        </p:blipFill>
        <p:spPr>
          <a:xfrm>
            <a:off x="5161345" y="4041327"/>
            <a:ext cx="1869310" cy="1869310"/>
          </a:xfrm>
          <a:prstGeom prst="rect">
            <a:avLst/>
          </a:prstGeom>
        </p:spPr>
      </p:pic>
      <p:sp>
        <p:nvSpPr>
          <p:cNvPr id="6" name="TextBox 5">
            <a:extLst>
              <a:ext uri="{FF2B5EF4-FFF2-40B4-BE49-F238E27FC236}">
                <a16:creationId xmlns:a16="http://schemas.microsoft.com/office/drawing/2014/main" id="{42000F09-31A7-B76C-7358-11B4968C1B70}"/>
              </a:ext>
            </a:extLst>
          </p:cNvPr>
          <p:cNvSpPr txBox="1"/>
          <p:nvPr/>
        </p:nvSpPr>
        <p:spPr>
          <a:xfrm>
            <a:off x="4326193" y="5822149"/>
            <a:ext cx="3539613" cy="369332"/>
          </a:xfrm>
          <a:prstGeom prst="rect">
            <a:avLst/>
          </a:prstGeom>
          <a:noFill/>
        </p:spPr>
        <p:txBody>
          <a:bodyPr wrap="square" rtlCol="0">
            <a:spAutoFit/>
          </a:bodyPr>
          <a:lstStyle/>
          <a:p>
            <a:pPr algn="ctr"/>
            <a:r>
              <a:rPr lang="en-US" b="1" dirty="0"/>
              <a:t>Scan to read the paper!</a:t>
            </a:r>
          </a:p>
        </p:txBody>
      </p:sp>
    </p:spTree>
    <p:extLst>
      <p:ext uri="{BB962C8B-B14F-4D97-AF65-F5344CB8AC3E}">
        <p14:creationId xmlns:p14="http://schemas.microsoft.com/office/powerpoint/2010/main" val="428999841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775931-77E9-8E79-66D4-FD17524A09D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D815889-C337-7327-C8AB-AC8061899B7B}"/>
              </a:ext>
            </a:extLst>
          </p:cNvPr>
          <p:cNvSpPr>
            <a:spLocks noGrp="1"/>
          </p:cNvSpPr>
          <p:nvPr>
            <p:ph type="ctrTitle"/>
          </p:nvPr>
        </p:nvSpPr>
        <p:spPr>
          <a:xfrm>
            <a:off x="1524000" y="2564908"/>
            <a:ext cx="9144000" cy="864092"/>
          </a:xfrm>
        </p:spPr>
        <p:txBody>
          <a:bodyPr/>
          <a:lstStyle/>
          <a:p>
            <a:pPr algn="ctr"/>
            <a:r>
              <a:rPr lang="en-US" dirty="0"/>
              <a:t>Thank You For Listening!</a:t>
            </a:r>
          </a:p>
        </p:txBody>
      </p:sp>
      <p:sp>
        <p:nvSpPr>
          <p:cNvPr id="3" name="Slide Number Placeholder 2">
            <a:extLst>
              <a:ext uri="{FF2B5EF4-FFF2-40B4-BE49-F238E27FC236}">
                <a16:creationId xmlns:a16="http://schemas.microsoft.com/office/drawing/2014/main" id="{AA74AC35-25A5-E53F-0D60-137576CC8869}"/>
              </a:ext>
            </a:extLst>
          </p:cNvPr>
          <p:cNvSpPr>
            <a:spLocks noGrp="1"/>
          </p:cNvSpPr>
          <p:nvPr>
            <p:ph type="sldNum" sz="quarter" idx="12"/>
          </p:nvPr>
        </p:nvSpPr>
        <p:spPr/>
        <p:txBody>
          <a:bodyPr/>
          <a:lstStyle/>
          <a:p>
            <a:fld id="{B72E91CA-9B22-2844-8E94-2A762C5288E7}" type="slidenum">
              <a:rPr lang="en-US" smtClean="0"/>
              <a:pPr/>
              <a:t>34</a:t>
            </a:fld>
            <a:endParaRPr lang="en-US" dirty="0"/>
          </a:p>
        </p:txBody>
      </p:sp>
    </p:spTree>
    <p:extLst>
      <p:ext uri="{BB962C8B-B14F-4D97-AF65-F5344CB8AC3E}">
        <p14:creationId xmlns:p14="http://schemas.microsoft.com/office/powerpoint/2010/main" val="11631641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817E8E-6189-5CCE-628F-7895D096F5C8}"/>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2A8CB3CA-8D75-BA04-81F5-D29D830B9823}"/>
              </a:ext>
            </a:extLst>
          </p:cNvPr>
          <p:cNvSpPr txBox="1"/>
          <p:nvPr/>
        </p:nvSpPr>
        <p:spPr>
          <a:xfrm>
            <a:off x="590008" y="2921330"/>
            <a:ext cx="6190802" cy="830997"/>
          </a:xfrm>
          <a:prstGeom prst="rect">
            <a:avLst/>
          </a:prstGeom>
          <a:noFill/>
        </p:spPr>
        <p:txBody>
          <a:bodyPr wrap="square" rtlCol="0">
            <a:spAutoFit/>
          </a:bodyPr>
          <a:lstStyle/>
          <a:p>
            <a:r>
              <a:rPr lang="en-US" sz="1600" dirty="0"/>
              <a:t>1)</a:t>
            </a:r>
            <a:r>
              <a:rPr lang="en-US" sz="1600" b="1" dirty="0"/>
              <a:t> Data Qubits</a:t>
            </a:r>
            <a:r>
              <a:rPr lang="en-US" sz="1600" dirty="0"/>
              <a:t>: store computational state being computed on</a:t>
            </a:r>
          </a:p>
          <a:p>
            <a:r>
              <a:rPr lang="en-US" sz="1600" dirty="0"/>
              <a:t>2) </a:t>
            </a:r>
            <a:r>
              <a:rPr lang="en-US" sz="1600" b="1" i="1" dirty="0"/>
              <a:t>X</a:t>
            </a:r>
            <a:r>
              <a:rPr lang="en-US" sz="1600" b="1" dirty="0"/>
              <a:t> Ancilla Qubits</a:t>
            </a:r>
            <a:r>
              <a:rPr lang="en-US" sz="1600" dirty="0"/>
              <a:t>: detect </a:t>
            </a:r>
            <a:r>
              <a:rPr lang="en-US" sz="1600" i="1" u="sng" dirty="0"/>
              <a:t>parity</a:t>
            </a:r>
            <a:r>
              <a:rPr lang="en-US" sz="1600" dirty="0"/>
              <a:t> of </a:t>
            </a:r>
            <a:r>
              <a:rPr lang="en-US" sz="1600" i="1" dirty="0"/>
              <a:t>Z</a:t>
            </a:r>
            <a:r>
              <a:rPr lang="en-US" sz="1600" dirty="0"/>
              <a:t> errors on neighboring data qubits</a:t>
            </a:r>
          </a:p>
          <a:p>
            <a:r>
              <a:rPr lang="en-US" sz="1600" dirty="0"/>
              <a:t>3) </a:t>
            </a:r>
            <a:r>
              <a:rPr lang="en-US" sz="1600" b="1" i="1" dirty="0"/>
              <a:t>Z</a:t>
            </a:r>
            <a:r>
              <a:rPr lang="en-US" sz="1600" b="1" dirty="0"/>
              <a:t> Ancilla Qubits</a:t>
            </a:r>
            <a:r>
              <a:rPr lang="en-US" sz="1600" dirty="0"/>
              <a:t>: detect </a:t>
            </a:r>
            <a:r>
              <a:rPr lang="en-US" sz="1600" i="1" u="sng" dirty="0"/>
              <a:t>parity</a:t>
            </a:r>
            <a:r>
              <a:rPr lang="en-US" sz="1600" dirty="0"/>
              <a:t> of </a:t>
            </a:r>
            <a:r>
              <a:rPr lang="en-US" sz="1600" i="1" dirty="0"/>
              <a:t>X</a:t>
            </a:r>
            <a:r>
              <a:rPr lang="en-US" sz="1600" dirty="0"/>
              <a:t> errors on neighboring data qubits</a:t>
            </a:r>
          </a:p>
        </p:txBody>
      </p:sp>
      <p:sp>
        <p:nvSpPr>
          <p:cNvPr id="2" name="Title 1">
            <a:extLst>
              <a:ext uri="{FF2B5EF4-FFF2-40B4-BE49-F238E27FC236}">
                <a16:creationId xmlns:a16="http://schemas.microsoft.com/office/drawing/2014/main" id="{3996B607-CB8A-462E-3207-790CD58DF7A1}"/>
              </a:ext>
            </a:extLst>
          </p:cNvPr>
          <p:cNvSpPr>
            <a:spLocks noGrp="1"/>
          </p:cNvSpPr>
          <p:nvPr>
            <p:ph type="ctrTitle"/>
          </p:nvPr>
        </p:nvSpPr>
        <p:spPr>
          <a:xfrm>
            <a:off x="369570" y="287914"/>
            <a:ext cx="9144000" cy="864092"/>
          </a:xfrm>
        </p:spPr>
        <p:txBody>
          <a:bodyPr/>
          <a:lstStyle/>
          <a:p>
            <a:r>
              <a:rPr lang="en-US" dirty="0"/>
              <a:t>Quantum Error Correction</a:t>
            </a:r>
          </a:p>
        </p:txBody>
      </p:sp>
      <p:sp>
        <p:nvSpPr>
          <p:cNvPr id="7" name="TextBox 6">
            <a:extLst>
              <a:ext uri="{FF2B5EF4-FFF2-40B4-BE49-F238E27FC236}">
                <a16:creationId xmlns:a16="http://schemas.microsoft.com/office/drawing/2014/main" id="{7444FDB5-E8D7-874B-6E9A-0504DBD96DAC}"/>
              </a:ext>
            </a:extLst>
          </p:cNvPr>
          <p:cNvSpPr txBox="1"/>
          <p:nvPr/>
        </p:nvSpPr>
        <p:spPr>
          <a:xfrm>
            <a:off x="472465" y="1473200"/>
            <a:ext cx="5798917" cy="400110"/>
          </a:xfrm>
          <a:prstGeom prst="rect">
            <a:avLst/>
          </a:prstGeom>
          <a:noFill/>
        </p:spPr>
        <p:txBody>
          <a:bodyPr wrap="square" rtlCol="0">
            <a:spAutoFit/>
          </a:bodyPr>
          <a:lstStyle/>
          <a:p>
            <a:pPr>
              <a:spcAft>
                <a:spcPts val="600"/>
              </a:spcAft>
            </a:pPr>
            <a:r>
              <a:rPr lang="en-US" sz="2000" b="1" u="sng" dirty="0"/>
              <a:t>Surface Code</a:t>
            </a:r>
          </a:p>
        </p:txBody>
      </p:sp>
      <p:sp>
        <p:nvSpPr>
          <p:cNvPr id="49" name="TextBox 48">
            <a:extLst>
              <a:ext uri="{FF2B5EF4-FFF2-40B4-BE49-F238E27FC236}">
                <a16:creationId xmlns:a16="http://schemas.microsoft.com/office/drawing/2014/main" id="{A147A970-BA17-9386-3DC9-89DA6C40646C}"/>
              </a:ext>
            </a:extLst>
          </p:cNvPr>
          <p:cNvSpPr txBox="1"/>
          <p:nvPr/>
        </p:nvSpPr>
        <p:spPr>
          <a:xfrm>
            <a:off x="516367" y="2076226"/>
            <a:ext cx="5271247" cy="646331"/>
          </a:xfrm>
          <a:prstGeom prst="rect">
            <a:avLst/>
          </a:prstGeom>
          <a:noFill/>
        </p:spPr>
        <p:txBody>
          <a:bodyPr wrap="square" rtlCol="0">
            <a:spAutoFit/>
          </a:bodyPr>
          <a:lstStyle/>
          <a:p>
            <a:r>
              <a:rPr lang="en-US" dirty="0"/>
              <a:t>Redundantly group multiple, error prone </a:t>
            </a:r>
            <a:r>
              <a:rPr lang="en-US" i="1" dirty="0"/>
              <a:t>physical qubits</a:t>
            </a:r>
            <a:r>
              <a:rPr lang="en-US" dirty="0"/>
              <a:t> into a single, robust </a:t>
            </a:r>
            <a:r>
              <a:rPr lang="en-US" i="1" dirty="0"/>
              <a:t>logical qubit</a:t>
            </a:r>
          </a:p>
        </p:txBody>
      </p:sp>
      <p:pic>
        <p:nvPicPr>
          <p:cNvPr id="1026" name="Picture 2">
            <a:extLst>
              <a:ext uri="{FF2B5EF4-FFF2-40B4-BE49-F238E27FC236}">
                <a16:creationId xmlns:a16="http://schemas.microsoft.com/office/drawing/2014/main" id="{146C8EA8-7CCD-99F5-BE08-E8DB0612AB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27316" y="1300573"/>
            <a:ext cx="2972508" cy="3241513"/>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Straight Arrow Connector 9">
            <a:extLst>
              <a:ext uri="{FF2B5EF4-FFF2-40B4-BE49-F238E27FC236}">
                <a16:creationId xmlns:a16="http://schemas.microsoft.com/office/drawing/2014/main" id="{9A178C5D-BAB1-5745-F2C3-B5B0E9A29FE8}"/>
              </a:ext>
            </a:extLst>
          </p:cNvPr>
          <p:cNvCxnSpPr>
            <a:cxnSpLocks/>
          </p:cNvCxnSpPr>
          <p:nvPr/>
        </p:nvCxnSpPr>
        <p:spPr>
          <a:xfrm>
            <a:off x="8370570" y="4546643"/>
            <a:ext cx="2286000" cy="0"/>
          </a:xfrm>
          <a:prstGeom prst="straightConnector1">
            <a:avLst/>
          </a:prstGeom>
          <a:ln w="28575">
            <a:solidFill>
              <a:srgbClr val="00264C"/>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772D734E-66F4-72AE-8FE2-56B6B9D261C2}"/>
              </a:ext>
            </a:extLst>
          </p:cNvPr>
          <p:cNvSpPr txBox="1"/>
          <p:nvPr/>
        </p:nvSpPr>
        <p:spPr>
          <a:xfrm>
            <a:off x="8683252" y="4551201"/>
            <a:ext cx="1660635" cy="367863"/>
          </a:xfrm>
          <a:prstGeom prst="rect">
            <a:avLst/>
          </a:prstGeom>
          <a:noFill/>
        </p:spPr>
        <p:txBody>
          <a:bodyPr wrap="square" rtlCol="0">
            <a:spAutoFit/>
          </a:bodyPr>
          <a:lstStyle/>
          <a:p>
            <a:pPr algn="ctr"/>
            <a:r>
              <a:rPr lang="en-US" dirty="0">
                <a:solidFill>
                  <a:srgbClr val="00274C"/>
                </a:solidFill>
              </a:rPr>
              <a:t>d = 5</a:t>
            </a:r>
          </a:p>
        </p:txBody>
      </p:sp>
      <p:pic>
        <p:nvPicPr>
          <p:cNvPr id="5" name="Picture 2">
            <a:extLst>
              <a:ext uri="{FF2B5EF4-FFF2-40B4-BE49-F238E27FC236}">
                <a16:creationId xmlns:a16="http://schemas.microsoft.com/office/drawing/2014/main" id="{8AA571E1-70F1-78DF-29FA-26FC219761CB}"/>
              </a:ext>
            </a:extLst>
          </p:cNvPr>
          <p:cNvPicPr>
            <a:picLocks noChangeAspect="1" noChangeArrowheads="1"/>
          </p:cNvPicPr>
          <p:nvPr/>
        </p:nvPicPr>
        <p:blipFill>
          <a:blip r:embed="rId3"/>
          <a:srcRect/>
          <a:stretch/>
        </p:blipFill>
        <p:spPr bwMode="auto">
          <a:xfrm>
            <a:off x="483880" y="3979118"/>
            <a:ext cx="3589586" cy="181177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AE409408-F97D-98BA-B813-4801A41E12B9}"/>
              </a:ext>
            </a:extLst>
          </p:cNvPr>
          <p:cNvPicPr>
            <a:picLocks noChangeAspect="1"/>
          </p:cNvPicPr>
          <p:nvPr/>
        </p:nvPicPr>
        <p:blipFill>
          <a:blip r:embed="rId4"/>
          <a:stretch>
            <a:fillRect/>
          </a:stretch>
        </p:blipFill>
        <p:spPr>
          <a:xfrm>
            <a:off x="4370873" y="4220357"/>
            <a:ext cx="3029073" cy="1361553"/>
          </a:xfrm>
          <a:prstGeom prst="rect">
            <a:avLst/>
          </a:prstGeom>
        </p:spPr>
      </p:pic>
      <p:sp>
        <p:nvSpPr>
          <p:cNvPr id="11" name="Slide Number Placeholder 10">
            <a:extLst>
              <a:ext uri="{FF2B5EF4-FFF2-40B4-BE49-F238E27FC236}">
                <a16:creationId xmlns:a16="http://schemas.microsoft.com/office/drawing/2014/main" id="{EA606FF3-10CB-89CB-0F5C-23400D15EFD6}"/>
              </a:ext>
            </a:extLst>
          </p:cNvPr>
          <p:cNvSpPr>
            <a:spLocks noGrp="1"/>
          </p:cNvSpPr>
          <p:nvPr>
            <p:ph type="sldNum" sz="quarter" idx="12"/>
          </p:nvPr>
        </p:nvSpPr>
        <p:spPr/>
        <p:txBody>
          <a:bodyPr/>
          <a:lstStyle/>
          <a:p>
            <a:fld id="{B72E91CA-9B22-2844-8E94-2A762C5288E7}" type="slidenum">
              <a:rPr lang="en-US" smtClean="0"/>
              <a:pPr/>
              <a:t>4</a:t>
            </a:fld>
            <a:endParaRPr lang="en-US" dirty="0"/>
          </a:p>
        </p:txBody>
      </p:sp>
    </p:spTree>
    <p:extLst>
      <p:ext uri="{BB962C8B-B14F-4D97-AF65-F5344CB8AC3E}">
        <p14:creationId xmlns:p14="http://schemas.microsoft.com/office/powerpoint/2010/main" val="39370391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738C87-EDB4-FB86-A068-85EB82A89CA5}"/>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440E6B82-4BF7-42BC-1F49-57939114C65F}"/>
              </a:ext>
            </a:extLst>
          </p:cNvPr>
          <p:cNvSpPr txBox="1"/>
          <p:nvPr/>
        </p:nvSpPr>
        <p:spPr>
          <a:xfrm>
            <a:off x="590008" y="2921330"/>
            <a:ext cx="6190802" cy="830997"/>
          </a:xfrm>
          <a:prstGeom prst="rect">
            <a:avLst/>
          </a:prstGeom>
          <a:noFill/>
        </p:spPr>
        <p:txBody>
          <a:bodyPr wrap="square" rtlCol="0">
            <a:spAutoFit/>
          </a:bodyPr>
          <a:lstStyle/>
          <a:p>
            <a:r>
              <a:rPr lang="en-US" sz="1600" dirty="0"/>
              <a:t>1)</a:t>
            </a:r>
            <a:r>
              <a:rPr lang="en-US" sz="1600" b="1" dirty="0"/>
              <a:t> Data Qubits</a:t>
            </a:r>
            <a:r>
              <a:rPr lang="en-US" sz="1600" dirty="0"/>
              <a:t>: store computational state being computed on</a:t>
            </a:r>
          </a:p>
          <a:p>
            <a:r>
              <a:rPr lang="en-US" sz="1600" dirty="0"/>
              <a:t>2) </a:t>
            </a:r>
            <a:r>
              <a:rPr lang="en-US" sz="1600" b="1" i="1" dirty="0"/>
              <a:t>X</a:t>
            </a:r>
            <a:r>
              <a:rPr lang="en-US" sz="1600" b="1" dirty="0"/>
              <a:t> Ancilla Qubits</a:t>
            </a:r>
            <a:r>
              <a:rPr lang="en-US" sz="1600" dirty="0"/>
              <a:t>: detect </a:t>
            </a:r>
            <a:r>
              <a:rPr lang="en-US" sz="1600" i="1" u="sng" dirty="0"/>
              <a:t>parity</a:t>
            </a:r>
            <a:r>
              <a:rPr lang="en-US" sz="1600" dirty="0"/>
              <a:t> of </a:t>
            </a:r>
            <a:r>
              <a:rPr lang="en-US" sz="1600" i="1" dirty="0"/>
              <a:t>Z</a:t>
            </a:r>
            <a:r>
              <a:rPr lang="en-US" sz="1600" dirty="0"/>
              <a:t> errors on neighboring data qubits</a:t>
            </a:r>
          </a:p>
          <a:p>
            <a:r>
              <a:rPr lang="en-US" sz="1600" dirty="0"/>
              <a:t>3) </a:t>
            </a:r>
            <a:r>
              <a:rPr lang="en-US" sz="1600" b="1" i="1" dirty="0"/>
              <a:t>Z</a:t>
            </a:r>
            <a:r>
              <a:rPr lang="en-US" sz="1600" b="1" dirty="0"/>
              <a:t> Ancilla Qubits</a:t>
            </a:r>
            <a:r>
              <a:rPr lang="en-US" sz="1600" dirty="0"/>
              <a:t>: detect </a:t>
            </a:r>
            <a:r>
              <a:rPr lang="en-US" sz="1600" i="1" u="sng" dirty="0"/>
              <a:t>parity</a:t>
            </a:r>
            <a:r>
              <a:rPr lang="en-US" sz="1600" dirty="0"/>
              <a:t> of </a:t>
            </a:r>
            <a:r>
              <a:rPr lang="en-US" sz="1600" i="1" dirty="0"/>
              <a:t>X</a:t>
            </a:r>
            <a:r>
              <a:rPr lang="en-US" sz="1600" dirty="0"/>
              <a:t> errors on neighboring data qubits</a:t>
            </a:r>
          </a:p>
        </p:txBody>
      </p:sp>
      <p:sp>
        <p:nvSpPr>
          <p:cNvPr id="2" name="Title 1">
            <a:extLst>
              <a:ext uri="{FF2B5EF4-FFF2-40B4-BE49-F238E27FC236}">
                <a16:creationId xmlns:a16="http://schemas.microsoft.com/office/drawing/2014/main" id="{548BBE60-A86A-D496-8982-651184331E1D}"/>
              </a:ext>
            </a:extLst>
          </p:cNvPr>
          <p:cNvSpPr>
            <a:spLocks noGrp="1"/>
          </p:cNvSpPr>
          <p:nvPr>
            <p:ph type="ctrTitle"/>
          </p:nvPr>
        </p:nvSpPr>
        <p:spPr>
          <a:xfrm>
            <a:off x="369570" y="287914"/>
            <a:ext cx="9144000" cy="864092"/>
          </a:xfrm>
        </p:spPr>
        <p:txBody>
          <a:bodyPr/>
          <a:lstStyle/>
          <a:p>
            <a:r>
              <a:rPr lang="en-US" dirty="0"/>
              <a:t>Quantum Error Correction</a:t>
            </a:r>
          </a:p>
        </p:txBody>
      </p:sp>
      <p:sp>
        <p:nvSpPr>
          <p:cNvPr id="7" name="TextBox 6">
            <a:extLst>
              <a:ext uri="{FF2B5EF4-FFF2-40B4-BE49-F238E27FC236}">
                <a16:creationId xmlns:a16="http://schemas.microsoft.com/office/drawing/2014/main" id="{7E06DCB8-A32A-B9DB-92A7-41F477D7B394}"/>
              </a:ext>
            </a:extLst>
          </p:cNvPr>
          <p:cNvSpPr txBox="1"/>
          <p:nvPr/>
        </p:nvSpPr>
        <p:spPr>
          <a:xfrm>
            <a:off x="472465" y="1473200"/>
            <a:ext cx="5798917" cy="400110"/>
          </a:xfrm>
          <a:prstGeom prst="rect">
            <a:avLst/>
          </a:prstGeom>
          <a:noFill/>
        </p:spPr>
        <p:txBody>
          <a:bodyPr wrap="square" rtlCol="0">
            <a:spAutoFit/>
          </a:bodyPr>
          <a:lstStyle/>
          <a:p>
            <a:pPr>
              <a:spcAft>
                <a:spcPts val="600"/>
              </a:spcAft>
            </a:pPr>
            <a:r>
              <a:rPr lang="en-US" sz="2000" b="1" u="sng" dirty="0"/>
              <a:t>Surface Code</a:t>
            </a:r>
          </a:p>
        </p:txBody>
      </p:sp>
      <p:sp>
        <p:nvSpPr>
          <p:cNvPr id="49" name="TextBox 48">
            <a:extLst>
              <a:ext uri="{FF2B5EF4-FFF2-40B4-BE49-F238E27FC236}">
                <a16:creationId xmlns:a16="http://schemas.microsoft.com/office/drawing/2014/main" id="{AF778E4E-FFAE-2953-E969-D4CE5E25AC34}"/>
              </a:ext>
            </a:extLst>
          </p:cNvPr>
          <p:cNvSpPr txBox="1"/>
          <p:nvPr/>
        </p:nvSpPr>
        <p:spPr>
          <a:xfrm>
            <a:off x="516367" y="2076226"/>
            <a:ext cx="5271247" cy="646331"/>
          </a:xfrm>
          <a:prstGeom prst="rect">
            <a:avLst/>
          </a:prstGeom>
          <a:noFill/>
        </p:spPr>
        <p:txBody>
          <a:bodyPr wrap="square" rtlCol="0">
            <a:spAutoFit/>
          </a:bodyPr>
          <a:lstStyle/>
          <a:p>
            <a:r>
              <a:rPr lang="en-US" dirty="0"/>
              <a:t>Redundantly group multiple, error prone </a:t>
            </a:r>
            <a:r>
              <a:rPr lang="en-US" i="1" dirty="0"/>
              <a:t>physical qubits</a:t>
            </a:r>
            <a:r>
              <a:rPr lang="en-US" dirty="0"/>
              <a:t> into a single, robust </a:t>
            </a:r>
            <a:r>
              <a:rPr lang="en-US" i="1" dirty="0"/>
              <a:t>logical qubit</a:t>
            </a:r>
          </a:p>
        </p:txBody>
      </p:sp>
      <p:pic>
        <p:nvPicPr>
          <p:cNvPr id="1026" name="Picture 2">
            <a:extLst>
              <a:ext uri="{FF2B5EF4-FFF2-40B4-BE49-F238E27FC236}">
                <a16:creationId xmlns:a16="http://schemas.microsoft.com/office/drawing/2014/main" id="{BF500A77-E077-D5DE-B7E5-392257D6EC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27316" y="1300573"/>
            <a:ext cx="2972508" cy="3241513"/>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Straight Arrow Connector 9">
            <a:extLst>
              <a:ext uri="{FF2B5EF4-FFF2-40B4-BE49-F238E27FC236}">
                <a16:creationId xmlns:a16="http://schemas.microsoft.com/office/drawing/2014/main" id="{6A088783-165A-BFA7-7568-997DA7D4C579}"/>
              </a:ext>
            </a:extLst>
          </p:cNvPr>
          <p:cNvCxnSpPr>
            <a:cxnSpLocks/>
          </p:cNvCxnSpPr>
          <p:nvPr/>
        </p:nvCxnSpPr>
        <p:spPr>
          <a:xfrm>
            <a:off x="8370570" y="4546643"/>
            <a:ext cx="2286000" cy="0"/>
          </a:xfrm>
          <a:prstGeom prst="straightConnector1">
            <a:avLst/>
          </a:prstGeom>
          <a:ln w="28575">
            <a:solidFill>
              <a:srgbClr val="00264C"/>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60784DF3-1F95-75A9-143C-BC2D2A6AAB12}"/>
              </a:ext>
            </a:extLst>
          </p:cNvPr>
          <p:cNvSpPr txBox="1"/>
          <p:nvPr/>
        </p:nvSpPr>
        <p:spPr>
          <a:xfrm>
            <a:off x="8683252" y="4551201"/>
            <a:ext cx="1660635" cy="367863"/>
          </a:xfrm>
          <a:prstGeom prst="rect">
            <a:avLst/>
          </a:prstGeom>
          <a:noFill/>
        </p:spPr>
        <p:txBody>
          <a:bodyPr wrap="square" rtlCol="0">
            <a:spAutoFit/>
          </a:bodyPr>
          <a:lstStyle/>
          <a:p>
            <a:pPr algn="ctr"/>
            <a:r>
              <a:rPr lang="en-US" dirty="0">
                <a:solidFill>
                  <a:srgbClr val="00274C"/>
                </a:solidFill>
              </a:rPr>
              <a:t>d = 5</a:t>
            </a:r>
          </a:p>
        </p:txBody>
      </p:sp>
      <p:pic>
        <p:nvPicPr>
          <p:cNvPr id="5" name="Picture 2">
            <a:extLst>
              <a:ext uri="{FF2B5EF4-FFF2-40B4-BE49-F238E27FC236}">
                <a16:creationId xmlns:a16="http://schemas.microsoft.com/office/drawing/2014/main" id="{DB780342-483A-070A-2032-A55C0C838C1C}"/>
              </a:ext>
            </a:extLst>
          </p:cNvPr>
          <p:cNvPicPr>
            <a:picLocks noChangeAspect="1" noChangeArrowheads="1"/>
          </p:cNvPicPr>
          <p:nvPr/>
        </p:nvPicPr>
        <p:blipFill>
          <a:blip r:embed="rId3"/>
          <a:srcRect/>
          <a:stretch/>
        </p:blipFill>
        <p:spPr bwMode="auto">
          <a:xfrm>
            <a:off x="516367" y="4046788"/>
            <a:ext cx="3651938" cy="156511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BE308467-13CA-F6C7-F86A-168785DAF2A0}"/>
              </a:ext>
            </a:extLst>
          </p:cNvPr>
          <p:cNvPicPr>
            <a:picLocks noChangeAspect="1"/>
          </p:cNvPicPr>
          <p:nvPr/>
        </p:nvPicPr>
        <p:blipFill>
          <a:blip r:embed="rId4"/>
          <a:srcRect/>
          <a:stretch/>
        </p:blipFill>
        <p:spPr>
          <a:xfrm>
            <a:off x="4563376" y="4046791"/>
            <a:ext cx="3256701" cy="1565114"/>
          </a:xfrm>
          <a:prstGeom prst="rect">
            <a:avLst/>
          </a:prstGeom>
        </p:spPr>
      </p:pic>
      <p:sp>
        <p:nvSpPr>
          <p:cNvPr id="4" name="Slide Number Placeholder 3">
            <a:extLst>
              <a:ext uri="{FF2B5EF4-FFF2-40B4-BE49-F238E27FC236}">
                <a16:creationId xmlns:a16="http://schemas.microsoft.com/office/drawing/2014/main" id="{70576C9E-7FAA-9CA4-964E-81968D74A04E}"/>
              </a:ext>
            </a:extLst>
          </p:cNvPr>
          <p:cNvSpPr>
            <a:spLocks noGrp="1"/>
          </p:cNvSpPr>
          <p:nvPr>
            <p:ph type="sldNum" sz="quarter" idx="12"/>
          </p:nvPr>
        </p:nvSpPr>
        <p:spPr/>
        <p:txBody>
          <a:bodyPr/>
          <a:lstStyle/>
          <a:p>
            <a:fld id="{B72E91CA-9B22-2844-8E94-2A762C5288E7}" type="slidenum">
              <a:rPr lang="en-US" smtClean="0"/>
              <a:pPr/>
              <a:t>5</a:t>
            </a:fld>
            <a:endParaRPr lang="en-US" dirty="0"/>
          </a:p>
        </p:txBody>
      </p:sp>
      <p:sp>
        <p:nvSpPr>
          <p:cNvPr id="6" name="TextBox 5">
            <a:extLst>
              <a:ext uri="{FF2B5EF4-FFF2-40B4-BE49-F238E27FC236}">
                <a16:creationId xmlns:a16="http://schemas.microsoft.com/office/drawing/2014/main" id="{E1F7A635-BD84-D2C9-0313-C9C146C06E6C}"/>
              </a:ext>
            </a:extLst>
          </p:cNvPr>
          <p:cNvSpPr txBox="1"/>
          <p:nvPr/>
        </p:nvSpPr>
        <p:spPr>
          <a:xfrm>
            <a:off x="1853380" y="5737089"/>
            <a:ext cx="8485239" cy="338554"/>
          </a:xfrm>
          <a:prstGeom prst="rect">
            <a:avLst/>
          </a:prstGeom>
          <a:noFill/>
        </p:spPr>
        <p:txBody>
          <a:bodyPr wrap="square" rtlCol="0">
            <a:spAutoFit/>
          </a:bodyPr>
          <a:lstStyle/>
          <a:p>
            <a:pPr algn="ctr"/>
            <a:r>
              <a:rPr lang="en-US" sz="1600" b="1" dirty="0"/>
              <a:t>Syndrome </a:t>
            </a:r>
            <a:r>
              <a:rPr lang="en-US" sz="1600" dirty="0"/>
              <a:t>≡</a:t>
            </a:r>
            <a:r>
              <a:rPr lang="en-US" sz="1600" b="1" dirty="0"/>
              <a:t> </a:t>
            </a:r>
            <a:r>
              <a:rPr lang="en-US" sz="1600" dirty="0"/>
              <a:t>binary vector of ancilla measurement outcomes (1 = “active”, 0 = “inactive”)</a:t>
            </a:r>
            <a:endParaRPr lang="en-US" sz="1600" b="1" dirty="0"/>
          </a:p>
        </p:txBody>
      </p:sp>
    </p:spTree>
    <p:extLst>
      <p:ext uri="{BB962C8B-B14F-4D97-AF65-F5344CB8AC3E}">
        <p14:creationId xmlns:p14="http://schemas.microsoft.com/office/powerpoint/2010/main" val="1707754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AC7B77-D0B0-F861-B8BE-DACBBB1CD30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DF95BC7-37DA-6506-713A-75B2AC2BA8BA}"/>
              </a:ext>
            </a:extLst>
          </p:cNvPr>
          <p:cNvSpPr>
            <a:spLocks noGrp="1"/>
          </p:cNvSpPr>
          <p:nvPr>
            <p:ph type="ctrTitle"/>
          </p:nvPr>
        </p:nvSpPr>
        <p:spPr>
          <a:xfrm>
            <a:off x="369570" y="287914"/>
            <a:ext cx="9144000" cy="864092"/>
          </a:xfrm>
        </p:spPr>
        <p:txBody>
          <a:bodyPr/>
          <a:lstStyle/>
          <a:p>
            <a:r>
              <a:rPr lang="en-US" dirty="0"/>
              <a:t>Surface Code Decoding</a:t>
            </a:r>
          </a:p>
        </p:txBody>
      </p:sp>
      <p:sp>
        <p:nvSpPr>
          <p:cNvPr id="5" name="TextBox 4">
            <a:extLst>
              <a:ext uri="{FF2B5EF4-FFF2-40B4-BE49-F238E27FC236}">
                <a16:creationId xmlns:a16="http://schemas.microsoft.com/office/drawing/2014/main" id="{95CFD419-0355-C358-2F9A-E6E2A8F51955}"/>
              </a:ext>
            </a:extLst>
          </p:cNvPr>
          <p:cNvSpPr txBox="1"/>
          <p:nvPr/>
        </p:nvSpPr>
        <p:spPr>
          <a:xfrm>
            <a:off x="369570" y="1407389"/>
            <a:ext cx="11209405" cy="923330"/>
          </a:xfrm>
          <a:prstGeom prst="rect">
            <a:avLst/>
          </a:prstGeom>
          <a:noFill/>
        </p:spPr>
        <p:txBody>
          <a:bodyPr wrap="square" rtlCol="0">
            <a:spAutoFit/>
          </a:bodyPr>
          <a:lstStyle/>
          <a:p>
            <a:r>
              <a:rPr lang="en-US" b="1" u="sng" dirty="0"/>
              <a:t>Decoding Graph Representation</a:t>
            </a:r>
          </a:p>
          <a:p>
            <a:pPr marL="742950" lvl="1" indent="-285750">
              <a:buFont typeface="Arial" panose="020B0604020202020204" pitchFamily="34" charset="0"/>
              <a:buChar char="•"/>
            </a:pPr>
            <a:r>
              <a:rPr lang="en-US" dirty="0"/>
              <a:t>Vertices ≡ syndromes</a:t>
            </a:r>
          </a:p>
          <a:p>
            <a:pPr marL="742950" lvl="1" indent="-285750">
              <a:buFont typeface="Arial" panose="020B0604020202020204" pitchFamily="34" charset="0"/>
              <a:buChar char="•"/>
            </a:pPr>
            <a:r>
              <a:rPr lang="en-US" dirty="0"/>
              <a:t>Edges ≡ errors flipping syndromes at their endpoint(s)</a:t>
            </a:r>
          </a:p>
        </p:txBody>
      </p:sp>
      <p:pic>
        <p:nvPicPr>
          <p:cNvPr id="8" name="Picture 7" descr="A grid of lines with red dots and numbers&#10;&#10;AI-generated content may be incorrect.">
            <a:extLst>
              <a:ext uri="{FF2B5EF4-FFF2-40B4-BE49-F238E27FC236}">
                <a16:creationId xmlns:a16="http://schemas.microsoft.com/office/drawing/2014/main" id="{44FD2129-4304-D679-8FFE-A108A40B9690}"/>
              </a:ext>
            </a:extLst>
          </p:cNvPr>
          <p:cNvPicPr>
            <a:picLocks noChangeAspect="1"/>
          </p:cNvPicPr>
          <p:nvPr/>
        </p:nvPicPr>
        <p:blipFill>
          <a:blip r:embed="rId2"/>
          <a:stretch>
            <a:fillRect/>
          </a:stretch>
        </p:blipFill>
        <p:spPr>
          <a:xfrm>
            <a:off x="8712805" y="2981854"/>
            <a:ext cx="3189801" cy="2038182"/>
          </a:xfrm>
          <a:prstGeom prst="rect">
            <a:avLst/>
          </a:prstGeom>
        </p:spPr>
      </p:pic>
      <p:pic>
        <p:nvPicPr>
          <p:cNvPr id="6148" name="Picture 4">
            <a:extLst>
              <a:ext uri="{FF2B5EF4-FFF2-40B4-BE49-F238E27FC236}">
                <a16:creationId xmlns:a16="http://schemas.microsoft.com/office/drawing/2014/main" id="{C5EA6A05-1B99-B3D1-AFBC-DED64A266A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77407" y="2315661"/>
            <a:ext cx="3376687" cy="3376687"/>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a:extLst>
              <a:ext uri="{FF2B5EF4-FFF2-40B4-BE49-F238E27FC236}">
                <a16:creationId xmlns:a16="http://schemas.microsoft.com/office/drawing/2014/main" id="{1647BB69-A228-469F-FD91-B4EA2654335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5878" y="2315661"/>
            <a:ext cx="3376687" cy="3376687"/>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Straight Arrow Connector 9">
            <a:extLst>
              <a:ext uri="{FF2B5EF4-FFF2-40B4-BE49-F238E27FC236}">
                <a16:creationId xmlns:a16="http://schemas.microsoft.com/office/drawing/2014/main" id="{A41718E1-BBE0-7CD5-6185-2C774BDADE97}"/>
              </a:ext>
            </a:extLst>
          </p:cNvPr>
          <p:cNvCxnSpPr>
            <a:stCxn id="6150" idx="3"/>
            <a:endCxn id="6148" idx="1"/>
          </p:cNvCxnSpPr>
          <p:nvPr/>
        </p:nvCxnSpPr>
        <p:spPr>
          <a:xfrm>
            <a:off x="3722565" y="4004005"/>
            <a:ext cx="754842" cy="0"/>
          </a:xfrm>
          <a:prstGeom prst="straightConnector1">
            <a:avLst/>
          </a:prstGeom>
          <a:ln w="38100">
            <a:solidFill>
              <a:srgbClr val="00264C"/>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1BFC9CDB-FA6C-07D8-5C00-66E947CDE909}"/>
              </a:ext>
            </a:extLst>
          </p:cNvPr>
          <p:cNvCxnSpPr>
            <a:stCxn id="6148" idx="3"/>
            <a:endCxn id="8" idx="1"/>
          </p:cNvCxnSpPr>
          <p:nvPr/>
        </p:nvCxnSpPr>
        <p:spPr>
          <a:xfrm flipV="1">
            <a:off x="7854094" y="4000945"/>
            <a:ext cx="858711" cy="3060"/>
          </a:xfrm>
          <a:prstGeom prst="straightConnector1">
            <a:avLst/>
          </a:prstGeom>
          <a:ln w="38100">
            <a:solidFill>
              <a:srgbClr val="00264C"/>
            </a:solidFill>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3C9AED84-1D91-769F-F06D-72E51BA7981E}"/>
              </a:ext>
            </a:extLst>
          </p:cNvPr>
          <p:cNvSpPr txBox="1"/>
          <p:nvPr/>
        </p:nvSpPr>
        <p:spPr>
          <a:xfrm>
            <a:off x="908285" y="5663485"/>
            <a:ext cx="10131973" cy="369332"/>
          </a:xfrm>
          <a:prstGeom prst="rect">
            <a:avLst/>
          </a:prstGeom>
          <a:noFill/>
        </p:spPr>
        <p:txBody>
          <a:bodyPr wrap="square" rtlCol="0">
            <a:spAutoFit/>
          </a:bodyPr>
          <a:lstStyle/>
          <a:p>
            <a:pPr algn="ctr"/>
            <a:r>
              <a:rPr lang="en-US" b="1" dirty="0">
                <a:solidFill>
                  <a:schemeClr val="accent6"/>
                </a:solidFill>
              </a:rPr>
              <a:t>Classical Decoding Algorithm:</a:t>
            </a:r>
            <a:r>
              <a:rPr lang="en-US" dirty="0">
                <a:solidFill>
                  <a:schemeClr val="accent6"/>
                </a:solidFill>
              </a:rPr>
              <a:t> find paths that connect active syndromes</a:t>
            </a:r>
            <a:endParaRPr lang="en-US" b="1" dirty="0">
              <a:solidFill>
                <a:schemeClr val="accent6"/>
              </a:solidFill>
            </a:endParaRPr>
          </a:p>
        </p:txBody>
      </p:sp>
      <p:sp>
        <p:nvSpPr>
          <p:cNvPr id="7" name="Slide Number Placeholder 6">
            <a:extLst>
              <a:ext uri="{FF2B5EF4-FFF2-40B4-BE49-F238E27FC236}">
                <a16:creationId xmlns:a16="http://schemas.microsoft.com/office/drawing/2014/main" id="{FF69049B-6551-9965-6061-C16FC13AC34B}"/>
              </a:ext>
            </a:extLst>
          </p:cNvPr>
          <p:cNvSpPr>
            <a:spLocks noGrp="1"/>
          </p:cNvSpPr>
          <p:nvPr>
            <p:ph type="sldNum" sz="quarter" idx="12"/>
          </p:nvPr>
        </p:nvSpPr>
        <p:spPr/>
        <p:txBody>
          <a:bodyPr/>
          <a:lstStyle/>
          <a:p>
            <a:fld id="{B72E91CA-9B22-2844-8E94-2A762C5288E7}" type="slidenum">
              <a:rPr lang="en-US" smtClean="0"/>
              <a:pPr/>
              <a:t>6</a:t>
            </a:fld>
            <a:endParaRPr lang="en-US" dirty="0"/>
          </a:p>
        </p:txBody>
      </p:sp>
    </p:spTree>
    <p:extLst>
      <p:ext uri="{BB962C8B-B14F-4D97-AF65-F5344CB8AC3E}">
        <p14:creationId xmlns:p14="http://schemas.microsoft.com/office/powerpoint/2010/main" val="1276970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14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C0BD8A-576C-3C88-CC9C-64C47FCB528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FC59C40-781D-4735-B8E0-FFB699AD7066}"/>
              </a:ext>
            </a:extLst>
          </p:cNvPr>
          <p:cNvSpPr>
            <a:spLocks noGrp="1"/>
          </p:cNvSpPr>
          <p:nvPr>
            <p:ph type="ctrTitle"/>
          </p:nvPr>
        </p:nvSpPr>
        <p:spPr>
          <a:xfrm>
            <a:off x="369570" y="287914"/>
            <a:ext cx="9144000" cy="864092"/>
          </a:xfrm>
        </p:spPr>
        <p:txBody>
          <a:bodyPr/>
          <a:lstStyle/>
          <a:p>
            <a:r>
              <a:rPr lang="en-US" dirty="0"/>
              <a:t>Surface Code Decoding</a:t>
            </a:r>
          </a:p>
        </p:txBody>
      </p:sp>
      <p:sp>
        <p:nvSpPr>
          <p:cNvPr id="5" name="TextBox 4">
            <a:extLst>
              <a:ext uri="{FF2B5EF4-FFF2-40B4-BE49-F238E27FC236}">
                <a16:creationId xmlns:a16="http://schemas.microsoft.com/office/drawing/2014/main" id="{B2148BEE-0646-30E0-3BC5-3154A283454E}"/>
              </a:ext>
            </a:extLst>
          </p:cNvPr>
          <p:cNvSpPr txBox="1"/>
          <p:nvPr/>
        </p:nvSpPr>
        <p:spPr>
          <a:xfrm>
            <a:off x="369570" y="1407389"/>
            <a:ext cx="11209405" cy="1477328"/>
          </a:xfrm>
          <a:prstGeom prst="rect">
            <a:avLst/>
          </a:prstGeom>
          <a:noFill/>
        </p:spPr>
        <p:txBody>
          <a:bodyPr wrap="square" rtlCol="0">
            <a:spAutoFit/>
          </a:bodyPr>
          <a:lstStyle/>
          <a:p>
            <a:pPr marL="285750" indent="-285750">
              <a:buFont typeface="Arial" panose="020B0604020202020204" pitchFamily="34" charset="0"/>
              <a:buChar char="•"/>
            </a:pPr>
            <a:r>
              <a:rPr lang="en-US" dirty="0"/>
              <a:t>Noise model changes the complexity of the decoding graph</a:t>
            </a:r>
          </a:p>
          <a:p>
            <a:pPr marL="800100" lvl="1" indent="-342900">
              <a:buFont typeface="+mj-lt"/>
              <a:buAutoNum type="arabicPeriod"/>
            </a:pPr>
            <a:r>
              <a:rPr lang="en-US" b="1" dirty="0"/>
              <a:t>Code Capacity:</a:t>
            </a:r>
            <a:r>
              <a:rPr lang="en-US" dirty="0"/>
              <a:t> each data qubit randomly flips with some probability</a:t>
            </a:r>
            <a:endParaRPr lang="en-US" b="1" dirty="0"/>
          </a:p>
          <a:p>
            <a:pPr marL="800100" lvl="1" indent="-342900">
              <a:buFont typeface="+mj-lt"/>
              <a:buAutoNum type="arabicPeriod"/>
            </a:pPr>
            <a:r>
              <a:rPr lang="en-US" b="1" dirty="0"/>
              <a:t>Phenomenological: </a:t>
            </a:r>
            <a:r>
              <a:rPr lang="en-US" dirty="0"/>
              <a:t>accounts for imperfect measurements</a:t>
            </a:r>
          </a:p>
          <a:p>
            <a:pPr marL="800100" lvl="1" indent="-342900">
              <a:buFont typeface="+mj-lt"/>
              <a:buAutoNum type="arabicPeriod"/>
            </a:pPr>
            <a:r>
              <a:rPr lang="en-US" b="1" dirty="0"/>
              <a:t>Circuit-Level:</a:t>
            </a:r>
            <a:r>
              <a:rPr lang="en-US" dirty="0"/>
              <a:t> accounts for imperfect gates in syndrome measurement circuits</a:t>
            </a:r>
            <a:endParaRPr lang="en-US" b="1" dirty="0"/>
          </a:p>
          <a:p>
            <a:endParaRPr lang="en-US" dirty="0"/>
          </a:p>
        </p:txBody>
      </p:sp>
      <p:pic>
        <p:nvPicPr>
          <p:cNvPr id="8" name="Picture 7" descr="A grid of lines with red dots and numbers&#10;&#10;AI-generated content may be incorrect.">
            <a:extLst>
              <a:ext uri="{FF2B5EF4-FFF2-40B4-BE49-F238E27FC236}">
                <a16:creationId xmlns:a16="http://schemas.microsoft.com/office/drawing/2014/main" id="{09AE61A1-B566-AFA5-AA31-4CC95386BDB7}"/>
              </a:ext>
            </a:extLst>
          </p:cNvPr>
          <p:cNvPicPr>
            <a:picLocks noChangeAspect="1"/>
          </p:cNvPicPr>
          <p:nvPr/>
        </p:nvPicPr>
        <p:blipFill>
          <a:blip r:embed="rId3"/>
          <a:stretch>
            <a:fillRect/>
          </a:stretch>
        </p:blipFill>
        <p:spPr>
          <a:xfrm>
            <a:off x="902970" y="3228217"/>
            <a:ext cx="2119630" cy="1354377"/>
          </a:xfrm>
          <a:prstGeom prst="rect">
            <a:avLst/>
          </a:prstGeom>
        </p:spPr>
      </p:pic>
      <p:sp>
        <p:nvSpPr>
          <p:cNvPr id="3" name="TextBox 2">
            <a:extLst>
              <a:ext uri="{FF2B5EF4-FFF2-40B4-BE49-F238E27FC236}">
                <a16:creationId xmlns:a16="http://schemas.microsoft.com/office/drawing/2014/main" id="{F45FBAA8-F5AF-3DFF-EB8C-40D7602C79B6}"/>
              </a:ext>
            </a:extLst>
          </p:cNvPr>
          <p:cNvSpPr txBox="1"/>
          <p:nvPr/>
        </p:nvSpPr>
        <p:spPr>
          <a:xfrm>
            <a:off x="1649519" y="2779235"/>
            <a:ext cx="626533" cy="369332"/>
          </a:xfrm>
          <a:prstGeom prst="rect">
            <a:avLst/>
          </a:prstGeom>
          <a:noFill/>
        </p:spPr>
        <p:txBody>
          <a:bodyPr wrap="square" rtlCol="0">
            <a:spAutoFit/>
          </a:bodyPr>
          <a:lstStyle/>
          <a:p>
            <a:pPr algn="ctr"/>
            <a:r>
              <a:rPr lang="en-US" b="1" dirty="0"/>
              <a:t>1</a:t>
            </a:r>
          </a:p>
        </p:txBody>
      </p:sp>
      <p:pic>
        <p:nvPicPr>
          <p:cNvPr id="9218" name="Picture 2">
            <a:extLst>
              <a:ext uri="{FF2B5EF4-FFF2-40B4-BE49-F238E27FC236}">
                <a16:creationId xmlns:a16="http://schemas.microsoft.com/office/drawing/2014/main" id="{83B7880C-5648-EDB3-BDBA-4F5E18B5463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69825" y="3148567"/>
            <a:ext cx="2452348" cy="251632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5B9A91F-7C20-981C-40F3-E67D8367F37A}"/>
              </a:ext>
            </a:extLst>
          </p:cNvPr>
          <p:cNvSpPr txBox="1"/>
          <p:nvPr/>
        </p:nvSpPr>
        <p:spPr>
          <a:xfrm>
            <a:off x="5782733" y="2779235"/>
            <a:ext cx="626533" cy="369332"/>
          </a:xfrm>
          <a:prstGeom prst="rect">
            <a:avLst/>
          </a:prstGeom>
          <a:noFill/>
        </p:spPr>
        <p:txBody>
          <a:bodyPr wrap="square" rtlCol="0">
            <a:spAutoFit/>
          </a:bodyPr>
          <a:lstStyle/>
          <a:p>
            <a:pPr algn="ctr"/>
            <a:r>
              <a:rPr lang="en-US" b="1" dirty="0"/>
              <a:t>2</a:t>
            </a:r>
          </a:p>
        </p:txBody>
      </p:sp>
      <p:pic>
        <p:nvPicPr>
          <p:cNvPr id="9220" name="Picture 4">
            <a:extLst>
              <a:ext uri="{FF2B5EF4-FFF2-40B4-BE49-F238E27FC236}">
                <a16:creationId xmlns:a16="http://schemas.microsoft.com/office/drawing/2014/main" id="{49520AA8-382A-7027-E41C-D45B025C475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69398" y="3148567"/>
            <a:ext cx="1061567" cy="122979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13817177-BD2E-B1C7-8656-6A1467F3E040}"/>
              </a:ext>
            </a:extLst>
          </p:cNvPr>
          <p:cNvSpPr txBox="1"/>
          <p:nvPr/>
        </p:nvSpPr>
        <p:spPr>
          <a:xfrm>
            <a:off x="9386914" y="2779235"/>
            <a:ext cx="626533" cy="369332"/>
          </a:xfrm>
          <a:prstGeom prst="rect">
            <a:avLst/>
          </a:prstGeom>
          <a:noFill/>
        </p:spPr>
        <p:txBody>
          <a:bodyPr wrap="square" rtlCol="0">
            <a:spAutoFit/>
          </a:bodyPr>
          <a:lstStyle/>
          <a:p>
            <a:pPr algn="ctr"/>
            <a:r>
              <a:rPr lang="en-US" b="1" dirty="0"/>
              <a:t>3</a:t>
            </a:r>
          </a:p>
        </p:txBody>
      </p:sp>
      <p:cxnSp>
        <p:nvCxnSpPr>
          <p:cNvPr id="9" name="Straight Connector 8">
            <a:extLst>
              <a:ext uri="{FF2B5EF4-FFF2-40B4-BE49-F238E27FC236}">
                <a16:creationId xmlns:a16="http://schemas.microsoft.com/office/drawing/2014/main" id="{FB12E11B-24A2-F818-011B-83734B18E415}"/>
              </a:ext>
            </a:extLst>
          </p:cNvPr>
          <p:cNvCxnSpPr/>
          <p:nvPr/>
        </p:nvCxnSpPr>
        <p:spPr>
          <a:xfrm flipV="1">
            <a:off x="1649519" y="4069830"/>
            <a:ext cx="374153" cy="14990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97CD20AC-9CD7-E48C-3D80-8C97DC580F16}"/>
              </a:ext>
            </a:extLst>
          </p:cNvPr>
          <p:cNvCxnSpPr>
            <a:cxnSpLocks/>
          </p:cNvCxnSpPr>
          <p:nvPr/>
        </p:nvCxnSpPr>
        <p:spPr>
          <a:xfrm flipH="1" flipV="1">
            <a:off x="1635296" y="3589305"/>
            <a:ext cx="147974" cy="14797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726AFE87-E9DC-11ED-0673-0C7674E2BC9A}"/>
              </a:ext>
            </a:extLst>
          </p:cNvPr>
          <p:cNvSpPr txBox="1"/>
          <p:nvPr/>
        </p:nvSpPr>
        <p:spPr>
          <a:xfrm>
            <a:off x="609600" y="4896465"/>
            <a:ext cx="2674374" cy="373625"/>
          </a:xfrm>
          <a:prstGeom prst="rect">
            <a:avLst/>
          </a:prstGeom>
          <a:noFill/>
        </p:spPr>
        <p:txBody>
          <a:bodyPr wrap="square" rtlCol="0">
            <a:spAutoFit/>
          </a:bodyPr>
          <a:lstStyle/>
          <a:p>
            <a:pPr algn="ctr"/>
            <a:r>
              <a:rPr lang="en-US" dirty="0">
                <a:solidFill>
                  <a:srgbClr val="FF0000"/>
                </a:solidFill>
              </a:rPr>
              <a:t>Space-like Errors</a:t>
            </a:r>
          </a:p>
        </p:txBody>
      </p:sp>
      <p:cxnSp>
        <p:nvCxnSpPr>
          <p:cNvPr id="18" name="Straight Connector 17">
            <a:extLst>
              <a:ext uri="{FF2B5EF4-FFF2-40B4-BE49-F238E27FC236}">
                <a16:creationId xmlns:a16="http://schemas.microsoft.com/office/drawing/2014/main" id="{2A1CD1FF-73E3-C9DA-4B17-A66ED9F52899}"/>
              </a:ext>
            </a:extLst>
          </p:cNvPr>
          <p:cNvCxnSpPr/>
          <p:nvPr/>
        </p:nvCxnSpPr>
        <p:spPr>
          <a:xfrm flipV="1">
            <a:off x="6626942" y="3737278"/>
            <a:ext cx="0" cy="108052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17E71D0E-27CB-AF8D-8BD6-C87353DD7D53}"/>
              </a:ext>
            </a:extLst>
          </p:cNvPr>
          <p:cNvSpPr txBox="1"/>
          <p:nvPr/>
        </p:nvSpPr>
        <p:spPr>
          <a:xfrm>
            <a:off x="4684459" y="5664889"/>
            <a:ext cx="2823079" cy="369332"/>
          </a:xfrm>
          <a:prstGeom prst="rect">
            <a:avLst/>
          </a:prstGeom>
          <a:noFill/>
        </p:spPr>
        <p:txBody>
          <a:bodyPr wrap="square" rtlCol="0">
            <a:spAutoFit/>
          </a:bodyPr>
          <a:lstStyle/>
          <a:p>
            <a:pPr algn="ctr"/>
            <a:r>
              <a:rPr lang="en-US" dirty="0"/>
              <a:t>Space-like </a:t>
            </a:r>
            <a:r>
              <a:rPr lang="en-US" dirty="0">
                <a:solidFill>
                  <a:srgbClr val="FF0000"/>
                </a:solidFill>
              </a:rPr>
              <a:t>+ Time-like Errors</a:t>
            </a:r>
          </a:p>
        </p:txBody>
      </p:sp>
      <p:cxnSp>
        <p:nvCxnSpPr>
          <p:cNvPr id="21" name="Straight Connector 20">
            <a:extLst>
              <a:ext uri="{FF2B5EF4-FFF2-40B4-BE49-F238E27FC236}">
                <a16:creationId xmlns:a16="http://schemas.microsoft.com/office/drawing/2014/main" id="{81C35500-1288-A10E-D9F8-53C9C46CF17B}"/>
              </a:ext>
            </a:extLst>
          </p:cNvPr>
          <p:cNvCxnSpPr/>
          <p:nvPr/>
        </p:nvCxnSpPr>
        <p:spPr>
          <a:xfrm flipV="1">
            <a:off x="9513570" y="3549445"/>
            <a:ext cx="549746" cy="67028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CADB1E0A-DBA3-4B8F-FF08-45A7FB714196}"/>
              </a:ext>
            </a:extLst>
          </p:cNvPr>
          <p:cNvCxnSpPr/>
          <p:nvPr/>
        </p:nvCxnSpPr>
        <p:spPr>
          <a:xfrm flipV="1">
            <a:off x="9513570" y="3328219"/>
            <a:ext cx="353101" cy="89151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0C76E50E-E782-8B8A-B589-5BF4771374DC}"/>
              </a:ext>
            </a:extLst>
          </p:cNvPr>
          <p:cNvSpPr txBox="1"/>
          <p:nvPr/>
        </p:nvSpPr>
        <p:spPr>
          <a:xfrm>
            <a:off x="8567053" y="4422719"/>
            <a:ext cx="2266254" cy="923330"/>
          </a:xfrm>
          <a:prstGeom prst="rect">
            <a:avLst/>
          </a:prstGeom>
          <a:noFill/>
        </p:spPr>
        <p:txBody>
          <a:bodyPr wrap="square" rtlCol="0">
            <a:spAutoFit/>
          </a:bodyPr>
          <a:lstStyle/>
          <a:p>
            <a:pPr algn="ctr"/>
            <a:r>
              <a:rPr lang="en-US" dirty="0"/>
              <a:t>Space-like + </a:t>
            </a:r>
          </a:p>
          <a:p>
            <a:pPr algn="ctr"/>
            <a:r>
              <a:rPr lang="en-US" dirty="0"/>
              <a:t>Time-like </a:t>
            </a:r>
            <a:r>
              <a:rPr lang="en-US" dirty="0">
                <a:solidFill>
                  <a:srgbClr val="FF0000"/>
                </a:solidFill>
              </a:rPr>
              <a:t>+</a:t>
            </a:r>
          </a:p>
          <a:p>
            <a:pPr algn="ctr"/>
            <a:r>
              <a:rPr lang="en-US" dirty="0">
                <a:solidFill>
                  <a:srgbClr val="FF0000"/>
                </a:solidFill>
              </a:rPr>
              <a:t>Spacetime-like Errors</a:t>
            </a:r>
          </a:p>
        </p:txBody>
      </p:sp>
      <p:pic>
        <p:nvPicPr>
          <p:cNvPr id="7" name="Picture 2">
            <a:extLst>
              <a:ext uri="{FF2B5EF4-FFF2-40B4-BE49-F238E27FC236}">
                <a16:creationId xmlns:a16="http://schemas.microsoft.com/office/drawing/2014/main" id="{F7E6274C-5600-127D-0C75-F4415DC9B7DF}"/>
              </a:ext>
            </a:extLst>
          </p:cNvPr>
          <p:cNvPicPr>
            <a:picLocks noChangeAspect="1" noChangeArrowheads="1"/>
          </p:cNvPicPr>
          <p:nvPr/>
        </p:nvPicPr>
        <p:blipFill>
          <a:blip r:embed="rId6"/>
          <a:srcRect/>
          <a:stretch/>
        </p:blipFill>
        <p:spPr bwMode="auto">
          <a:xfrm>
            <a:off x="8382967" y="538408"/>
            <a:ext cx="3439463" cy="1737961"/>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A8DD2561-CFF9-B68B-56CC-6A66F6DAEB90}"/>
              </a:ext>
            </a:extLst>
          </p:cNvPr>
          <p:cNvSpPr/>
          <p:nvPr/>
        </p:nvSpPr>
        <p:spPr>
          <a:xfrm>
            <a:off x="11378107" y="748860"/>
            <a:ext cx="228600" cy="218209"/>
          </a:xfrm>
          <a:prstGeom prst="rect">
            <a:avLst/>
          </a:prstGeom>
          <a:solidFill>
            <a:srgbClr val="FF0000">
              <a:alpha val="17903"/>
            </a:srgbClr>
          </a:solid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16368EE-DFD3-30C1-A681-16E87A6557F4}"/>
              </a:ext>
            </a:extLst>
          </p:cNvPr>
          <p:cNvSpPr/>
          <p:nvPr/>
        </p:nvSpPr>
        <p:spPr>
          <a:xfrm>
            <a:off x="11049217" y="748860"/>
            <a:ext cx="228600" cy="218209"/>
          </a:xfrm>
          <a:prstGeom prst="rect">
            <a:avLst/>
          </a:prstGeom>
          <a:solidFill>
            <a:srgbClr val="FF0000">
              <a:alpha val="17903"/>
            </a:srgbClr>
          </a:solid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282BAB8-96E4-A4C6-AE16-E58AFAEC4C9B}"/>
              </a:ext>
            </a:extLst>
          </p:cNvPr>
          <p:cNvSpPr/>
          <p:nvPr/>
        </p:nvSpPr>
        <p:spPr>
          <a:xfrm>
            <a:off x="10127360" y="742849"/>
            <a:ext cx="228600" cy="218209"/>
          </a:xfrm>
          <a:prstGeom prst="rect">
            <a:avLst/>
          </a:prstGeom>
          <a:solidFill>
            <a:srgbClr val="FF0000">
              <a:alpha val="17903"/>
            </a:srgbClr>
          </a:solid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4D5ABF92-3456-DB94-EEB9-2CD9767E27EA}"/>
              </a:ext>
            </a:extLst>
          </p:cNvPr>
          <p:cNvSpPr/>
          <p:nvPr/>
        </p:nvSpPr>
        <p:spPr>
          <a:xfrm>
            <a:off x="10561212" y="1063889"/>
            <a:ext cx="130903" cy="132669"/>
          </a:xfrm>
          <a:prstGeom prst="ellipse">
            <a:avLst/>
          </a:prstGeom>
          <a:solidFill>
            <a:srgbClr val="FF0000">
              <a:alpha val="18000"/>
            </a:srgb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Straight Connector 26">
            <a:extLst>
              <a:ext uri="{FF2B5EF4-FFF2-40B4-BE49-F238E27FC236}">
                <a16:creationId xmlns:a16="http://schemas.microsoft.com/office/drawing/2014/main" id="{B6219CDD-FDF7-151F-517A-393717B43FB0}"/>
              </a:ext>
            </a:extLst>
          </p:cNvPr>
          <p:cNvCxnSpPr>
            <a:cxnSpLocks/>
            <a:stCxn id="15" idx="0"/>
          </p:cNvCxnSpPr>
          <p:nvPr/>
        </p:nvCxnSpPr>
        <p:spPr>
          <a:xfrm flipH="1" flipV="1">
            <a:off x="10624202" y="837800"/>
            <a:ext cx="2462" cy="226089"/>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32" name="Oval 31">
            <a:extLst>
              <a:ext uri="{FF2B5EF4-FFF2-40B4-BE49-F238E27FC236}">
                <a16:creationId xmlns:a16="http://schemas.microsoft.com/office/drawing/2014/main" id="{5A4729E7-864C-7B63-6963-D34EA4973B5C}"/>
              </a:ext>
            </a:extLst>
          </p:cNvPr>
          <p:cNvSpPr/>
          <p:nvPr/>
        </p:nvSpPr>
        <p:spPr>
          <a:xfrm>
            <a:off x="10394878" y="1336465"/>
            <a:ext cx="130903" cy="132669"/>
          </a:xfrm>
          <a:prstGeom prst="ellipse">
            <a:avLst/>
          </a:prstGeom>
          <a:solidFill>
            <a:srgbClr val="FF0000">
              <a:alpha val="18000"/>
            </a:srgb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762AD4A1-C585-DFC2-EDDF-4C4F01FC3F32}"/>
              </a:ext>
            </a:extLst>
          </p:cNvPr>
          <p:cNvSpPr/>
          <p:nvPr/>
        </p:nvSpPr>
        <p:spPr>
          <a:xfrm>
            <a:off x="10719706" y="1609041"/>
            <a:ext cx="130903" cy="132669"/>
          </a:xfrm>
          <a:prstGeom prst="ellipse">
            <a:avLst/>
          </a:prstGeom>
          <a:solidFill>
            <a:srgbClr val="FF0000">
              <a:alpha val="18000"/>
            </a:srgb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A93045C3-9C4F-FE86-780D-7A8D923A953A}"/>
              </a:ext>
            </a:extLst>
          </p:cNvPr>
          <p:cNvSpPr/>
          <p:nvPr/>
        </p:nvSpPr>
        <p:spPr>
          <a:xfrm>
            <a:off x="10887782" y="1881617"/>
            <a:ext cx="130903" cy="132669"/>
          </a:xfrm>
          <a:prstGeom prst="ellipse">
            <a:avLst/>
          </a:prstGeom>
          <a:solidFill>
            <a:srgbClr val="FF0000">
              <a:alpha val="18000"/>
            </a:srgb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5" name="Straight Connector 34">
            <a:extLst>
              <a:ext uri="{FF2B5EF4-FFF2-40B4-BE49-F238E27FC236}">
                <a16:creationId xmlns:a16="http://schemas.microsoft.com/office/drawing/2014/main" id="{E13FE4D5-36D6-C9AA-6F83-63B3E439D0BE}"/>
              </a:ext>
            </a:extLst>
          </p:cNvPr>
          <p:cNvCxnSpPr>
            <a:cxnSpLocks/>
          </p:cNvCxnSpPr>
          <p:nvPr/>
        </p:nvCxnSpPr>
        <p:spPr>
          <a:xfrm flipV="1">
            <a:off x="10460330" y="837800"/>
            <a:ext cx="0" cy="49866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511B2B97-EB56-A8DE-2035-B3484A2DAC39}"/>
              </a:ext>
            </a:extLst>
          </p:cNvPr>
          <p:cNvCxnSpPr>
            <a:cxnSpLocks/>
            <a:stCxn id="33" idx="0"/>
          </p:cNvCxnSpPr>
          <p:nvPr/>
        </p:nvCxnSpPr>
        <p:spPr>
          <a:xfrm flipH="1" flipV="1">
            <a:off x="10779932" y="837800"/>
            <a:ext cx="5226" cy="771241"/>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370F2293-010F-57AB-C1AF-40620C63AC2E}"/>
              </a:ext>
            </a:extLst>
          </p:cNvPr>
          <p:cNvCxnSpPr>
            <a:cxnSpLocks/>
          </p:cNvCxnSpPr>
          <p:nvPr/>
        </p:nvCxnSpPr>
        <p:spPr>
          <a:xfrm flipV="1">
            <a:off x="10948008" y="837800"/>
            <a:ext cx="0" cy="1038592"/>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42" name="Slide Number Placeholder 41">
            <a:extLst>
              <a:ext uri="{FF2B5EF4-FFF2-40B4-BE49-F238E27FC236}">
                <a16:creationId xmlns:a16="http://schemas.microsoft.com/office/drawing/2014/main" id="{B78C4DBD-49B3-A31D-2662-3A9FEFEE3606}"/>
              </a:ext>
            </a:extLst>
          </p:cNvPr>
          <p:cNvSpPr>
            <a:spLocks noGrp="1"/>
          </p:cNvSpPr>
          <p:nvPr>
            <p:ph type="sldNum" sz="quarter" idx="12"/>
          </p:nvPr>
        </p:nvSpPr>
        <p:spPr/>
        <p:txBody>
          <a:bodyPr/>
          <a:lstStyle/>
          <a:p>
            <a:fld id="{B72E91CA-9B22-2844-8E94-2A762C5288E7}" type="slidenum">
              <a:rPr lang="en-US" smtClean="0"/>
              <a:pPr/>
              <a:t>7</a:t>
            </a:fld>
            <a:endParaRPr lang="en-US" dirty="0"/>
          </a:p>
        </p:txBody>
      </p:sp>
    </p:spTree>
    <p:extLst>
      <p:ext uri="{BB962C8B-B14F-4D97-AF65-F5344CB8AC3E}">
        <p14:creationId xmlns:p14="http://schemas.microsoft.com/office/powerpoint/2010/main" val="13206932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B177F0-CB7A-D966-F08F-C559F81D6D5E}"/>
            </a:ext>
          </a:extLst>
        </p:cNvPr>
        <p:cNvGrpSpPr/>
        <p:nvPr/>
      </p:nvGrpSpPr>
      <p:grpSpPr>
        <a:xfrm>
          <a:off x="0" y="0"/>
          <a:ext cx="0" cy="0"/>
          <a:chOff x="0" y="0"/>
          <a:chExt cx="0" cy="0"/>
        </a:xfrm>
      </p:grpSpPr>
      <p:sp>
        <p:nvSpPr>
          <p:cNvPr id="9" name="Title 1">
            <a:extLst>
              <a:ext uri="{FF2B5EF4-FFF2-40B4-BE49-F238E27FC236}">
                <a16:creationId xmlns:a16="http://schemas.microsoft.com/office/drawing/2014/main" id="{DB064594-EA98-B380-96BF-5DA3D21EF5A2}"/>
              </a:ext>
            </a:extLst>
          </p:cNvPr>
          <p:cNvSpPr txBox="1">
            <a:spLocks/>
          </p:cNvSpPr>
          <p:nvPr/>
        </p:nvSpPr>
        <p:spPr>
          <a:xfrm>
            <a:off x="1524000" y="2564908"/>
            <a:ext cx="9144000" cy="864092"/>
          </a:xfrm>
          <a:prstGeom prst="rect">
            <a:avLst/>
          </a:prstGeom>
        </p:spPr>
        <p:txBody>
          <a:bodyPr anchor="b"/>
          <a:lstStyle>
            <a:lvl1pPr algn="l" defTabSz="914400" rtl="0" eaLnBrk="1" latinLnBrk="0" hangingPunct="1">
              <a:lnSpc>
                <a:spcPct val="90000"/>
              </a:lnSpc>
              <a:spcBef>
                <a:spcPct val="0"/>
              </a:spcBef>
              <a:buNone/>
              <a:defRPr sz="4800" b="1" kern="1200">
                <a:solidFill>
                  <a:srgbClr val="00274C"/>
                </a:solidFill>
                <a:latin typeface="+mj-lt"/>
                <a:ea typeface="+mj-ea"/>
                <a:cs typeface="+mj-cs"/>
              </a:defRPr>
            </a:lvl1pPr>
          </a:lstStyle>
          <a:p>
            <a:pPr algn="ctr"/>
            <a:r>
              <a:rPr lang="en-US" dirty="0"/>
              <a:t>Cryogenic </a:t>
            </a:r>
            <a:r>
              <a:rPr lang="en-US" dirty="0" err="1"/>
              <a:t>Predecoding</a:t>
            </a:r>
            <a:endParaRPr lang="en-US" dirty="0"/>
          </a:p>
        </p:txBody>
      </p:sp>
      <p:cxnSp>
        <p:nvCxnSpPr>
          <p:cNvPr id="4" name="Straight Connector 3">
            <a:extLst>
              <a:ext uri="{FF2B5EF4-FFF2-40B4-BE49-F238E27FC236}">
                <a16:creationId xmlns:a16="http://schemas.microsoft.com/office/drawing/2014/main" id="{EC343295-905D-F603-7AFE-E9A3CBECD57C}"/>
              </a:ext>
            </a:extLst>
          </p:cNvPr>
          <p:cNvCxnSpPr>
            <a:cxnSpLocks/>
          </p:cNvCxnSpPr>
          <p:nvPr/>
        </p:nvCxnSpPr>
        <p:spPr>
          <a:xfrm>
            <a:off x="2314575" y="3401945"/>
            <a:ext cx="7562850" cy="0"/>
          </a:xfrm>
          <a:prstGeom prst="line">
            <a:avLst/>
          </a:prstGeom>
          <a:ln w="25400">
            <a:solidFill>
              <a:srgbClr val="00264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989850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05A42A-7DEE-D77A-EA30-67E7DC6665E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70A4190-0D26-4807-DB5E-DFC2500EAE48}"/>
              </a:ext>
            </a:extLst>
          </p:cNvPr>
          <p:cNvSpPr>
            <a:spLocks noGrp="1"/>
          </p:cNvSpPr>
          <p:nvPr>
            <p:ph type="ctrTitle"/>
          </p:nvPr>
        </p:nvSpPr>
        <p:spPr>
          <a:xfrm>
            <a:off x="369570" y="287914"/>
            <a:ext cx="9144000" cy="864092"/>
          </a:xfrm>
        </p:spPr>
        <p:txBody>
          <a:bodyPr/>
          <a:lstStyle/>
          <a:p>
            <a:r>
              <a:rPr lang="en-US" dirty="0"/>
              <a:t>System-Level Decoding Challenges</a:t>
            </a:r>
          </a:p>
        </p:txBody>
      </p:sp>
      <p:pic>
        <p:nvPicPr>
          <p:cNvPr id="5" name="Picture 4" descr="A diagram of a number of objects&#10;&#10;AI-generated content may be incorrect.">
            <a:extLst>
              <a:ext uri="{FF2B5EF4-FFF2-40B4-BE49-F238E27FC236}">
                <a16:creationId xmlns:a16="http://schemas.microsoft.com/office/drawing/2014/main" id="{D90E71EC-26D3-BCDE-837C-11F0E5D774FE}"/>
              </a:ext>
            </a:extLst>
          </p:cNvPr>
          <p:cNvPicPr>
            <a:picLocks noChangeAspect="1"/>
          </p:cNvPicPr>
          <p:nvPr/>
        </p:nvPicPr>
        <p:blipFill>
          <a:blip r:embed="rId2"/>
          <a:stretch>
            <a:fillRect/>
          </a:stretch>
        </p:blipFill>
        <p:spPr>
          <a:xfrm>
            <a:off x="7754112" y="1152006"/>
            <a:ext cx="2070354" cy="4777740"/>
          </a:xfrm>
          <a:prstGeom prst="rect">
            <a:avLst/>
          </a:prstGeom>
        </p:spPr>
      </p:pic>
      <p:sp>
        <p:nvSpPr>
          <p:cNvPr id="6" name="TextBox 5">
            <a:extLst>
              <a:ext uri="{FF2B5EF4-FFF2-40B4-BE49-F238E27FC236}">
                <a16:creationId xmlns:a16="http://schemas.microsoft.com/office/drawing/2014/main" id="{9F0152FD-6DD9-DE59-5FB2-7F6ED1E274BB}"/>
              </a:ext>
            </a:extLst>
          </p:cNvPr>
          <p:cNvSpPr txBox="1"/>
          <p:nvPr/>
        </p:nvSpPr>
        <p:spPr>
          <a:xfrm>
            <a:off x="449580" y="1432560"/>
            <a:ext cx="6103620" cy="1477328"/>
          </a:xfrm>
          <a:prstGeom prst="rect">
            <a:avLst/>
          </a:prstGeom>
          <a:noFill/>
        </p:spPr>
        <p:txBody>
          <a:bodyPr wrap="square" rtlCol="0">
            <a:spAutoFit/>
          </a:bodyPr>
          <a:lstStyle/>
          <a:p>
            <a:r>
              <a:rPr lang="en-US" dirty="0"/>
              <a:t>1) Syndrome Data Volume</a:t>
            </a:r>
          </a:p>
          <a:p>
            <a:endParaRPr lang="en-US" b="1" dirty="0"/>
          </a:p>
          <a:p>
            <a:r>
              <a:rPr lang="en-US" dirty="0"/>
              <a:t>2) Decoding Complexity</a:t>
            </a:r>
          </a:p>
          <a:p>
            <a:endParaRPr lang="en-US" dirty="0"/>
          </a:p>
          <a:p>
            <a:r>
              <a:rPr lang="en-US" dirty="0"/>
              <a:t>3) Strict Real-Time Constraints</a:t>
            </a:r>
          </a:p>
        </p:txBody>
      </p:sp>
      <p:sp>
        <p:nvSpPr>
          <p:cNvPr id="7" name="Slide Number Placeholder 6">
            <a:extLst>
              <a:ext uri="{FF2B5EF4-FFF2-40B4-BE49-F238E27FC236}">
                <a16:creationId xmlns:a16="http://schemas.microsoft.com/office/drawing/2014/main" id="{A46EC6B6-863F-6782-47B9-9EB034176194}"/>
              </a:ext>
            </a:extLst>
          </p:cNvPr>
          <p:cNvSpPr>
            <a:spLocks noGrp="1"/>
          </p:cNvSpPr>
          <p:nvPr>
            <p:ph type="sldNum" sz="quarter" idx="12"/>
          </p:nvPr>
        </p:nvSpPr>
        <p:spPr/>
        <p:txBody>
          <a:bodyPr/>
          <a:lstStyle/>
          <a:p>
            <a:fld id="{B72E91CA-9B22-2844-8E94-2A762C5288E7}" type="slidenum">
              <a:rPr lang="en-US" smtClean="0"/>
              <a:pPr/>
              <a:t>9</a:t>
            </a:fld>
            <a:endParaRPr lang="en-US" dirty="0"/>
          </a:p>
        </p:txBody>
      </p:sp>
    </p:spTree>
    <p:extLst>
      <p:ext uri="{BB962C8B-B14F-4D97-AF65-F5344CB8AC3E}">
        <p14:creationId xmlns:p14="http://schemas.microsoft.com/office/powerpoint/2010/main" val="1217823495"/>
      </p:ext>
    </p:extLst>
  </p:cSld>
  <p:clrMapOvr>
    <a:masterClrMapping/>
  </p:clrMapOvr>
</p:sld>
</file>

<file path=ppt/theme/theme1.xml><?xml version="1.0" encoding="utf-8"?>
<a:theme xmlns:a="http://schemas.openxmlformats.org/drawingml/2006/main" name="Title Slide 1">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Content Slide 5">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Content Slide 6">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itle Slide 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itle Slide 3">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itle Slide 4">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Title Slide 5">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Content Slide 1">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Content Slide 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Content Slide 3">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Content Slide 4">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21542</TotalTime>
  <Words>1078</Words>
  <Application>Microsoft Macintosh PowerPoint</Application>
  <PresentationFormat>Widescreen</PresentationFormat>
  <Paragraphs>226</Paragraphs>
  <Slides>34</Slides>
  <Notes>11</Notes>
  <HiddenSlides>0</HiddenSlides>
  <MMClips>0</MMClips>
  <ScaleCrop>false</ScaleCrop>
  <HeadingPairs>
    <vt:vector size="6" baseType="variant">
      <vt:variant>
        <vt:lpstr>Fonts Used</vt:lpstr>
      </vt:variant>
      <vt:variant>
        <vt:i4>6</vt:i4>
      </vt:variant>
      <vt:variant>
        <vt:lpstr>Theme</vt:lpstr>
      </vt:variant>
      <vt:variant>
        <vt:i4>11</vt:i4>
      </vt:variant>
      <vt:variant>
        <vt:lpstr>Slide Titles</vt:lpstr>
      </vt:variant>
      <vt:variant>
        <vt:i4>34</vt:i4>
      </vt:variant>
    </vt:vector>
  </HeadingPairs>
  <TitlesOfParts>
    <vt:vector size="51" baseType="lpstr">
      <vt:lpstr>Aptos</vt:lpstr>
      <vt:lpstr>Arial</vt:lpstr>
      <vt:lpstr>Calibri</vt:lpstr>
      <vt:lpstr>Calibri Light</vt:lpstr>
      <vt:lpstr>Cambria Math</vt:lpstr>
      <vt:lpstr>DEJAVU SANS</vt:lpstr>
      <vt:lpstr>Title Slide 1</vt:lpstr>
      <vt:lpstr>Title Slide 2</vt:lpstr>
      <vt:lpstr>Title Slide 3</vt:lpstr>
      <vt:lpstr>Title Slide 4</vt:lpstr>
      <vt:lpstr>Title Slide 5</vt:lpstr>
      <vt:lpstr>Content Slide 1</vt:lpstr>
      <vt:lpstr>Content Slide 2</vt:lpstr>
      <vt:lpstr>Content Slide 3</vt:lpstr>
      <vt:lpstr>Content Slide 4</vt:lpstr>
      <vt:lpstr>Content Slide 5</vt:lpstr>
      <vt:lpstr>Content Slide 6</vt:lpstr>
      <vt:lpstr>Pinball: A Cryogenic Predecoder for Quantum Error Correction Decoding Under Circuit-Level Noise</vt:lpstr>
      <vt:lpstr>PowerPoint Presentation</vt:lpstr>
      <vt:lpstr>PowerPoint Presentation</vt:lpstr>
      <vt:lpstr>Quantum Error Correction</vt:lpstr>
      <vt:lpstr>Quantum Error Correction</vt:lpstr>
      <vt:lpstr>Surface Code Decoding</vt:lpstr>
      <vt:lpstr>Surface Code Decoding</vt:lpstr>
      <vt:lpstr>PowerPoint Presentation</vt:lpstr>
      <vt:lpstr>System-Level Decoding Challenges</vt:lpstr>
      <vt:lpstr>System-Level Decoding Challenges</vt:lpstr>
      <vt:lpstr>Clique Limitations</vt:lpstr>
      <vt:lpstr>Clique Limitations</vt:lpstr>
      <vt:lpstr>Clique Limitations</vt:lpstr>
      <vt:lpstr>PowerPoint Presentation</vt:lpstr>
      <vt:lpstr>Pinball Predecoder</vt:lpstr>
      <vt:lpstr>Pinball Predecoder</vt:lpstr>
      <vt:lpstr>Deriving Hook-like Edges</vt:lpstr>
      <vt:lpstr>Deriving Hook-like Edges</vt:lpstr>
      <vt:lpstr>Deriving Hook-like Edges</vt:lpstr>
      <vt:lpstr>Deriving Hook-like Edges</vt:lpstr>
      <vt:lpstr>Multiple Active Neighbors</vt:lpstr>
      <vt:lpstr>Multiple Active Neighbors</vt:lpstr>
      <vt:lpstr>PowerPoint Presentation</vt:lpstr>
      <vt:lpstr>Predecoding Primitive</vt:lpstr>
      <vt:lpstr>Pinball Pipeline</vt:lpstr>
      <vt:lpstr>PowerPoint Presentation</vt:lpstr>
      <vt:lpstr>L1 Accuracy</vt:lpstr>
      <vt:lpstr>Logical Error Rate</vt:lpstr>
      <vt:lpstr>Logical Error Rate</vt:lpstr>
      <vt:lpstr>L1 Coverage</vt:lpstr>
      <vt:lpstr>Bandwidth Savings</vt:lpstr>
      <vt:lpstr>Energy Savings</vt:lpstr>
      <vt:lpstr>Key Takeaways</vt:lpstr>
      <vt:lpstr>Thank You For Listening!</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subject/>
  <dc:creator>Microsoft Office User</dc:creator>
  <cp:keywords/>
  <dc:description/>
  <cp:lastModifiedBy>Knapen, Alexander</cp:lastModifiedBy>
  <cp:revision>306</cp:revision>
  <dcterms:created xsi:type="dcterms:W3CDTF">2019-11-08T16:47:49Z</dcterms:created>
  <dcterms:modified xsi:type="dcterms:W3CDTF">2026-02-02T06:55:27Z</dcterms:modified>
  <cp:category/>
</cp:coreProperties>
</file>